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rels" ContentType="application/vnd.openxmlformats-package.relationships+xml"/>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473" r:id="rId2"/>
    <p:sldId id="319" r:id="rId3"/>
    <p:sldId id="257" r:id="rId4"/>
    <p:sldId id="352" r:id="rId5"/>
    <p:sldId id="320" r:id="rId6"/>
    <p:sldId id="259" r:id="rId7"/>
    <p:sldId id="359" r:id="rId8"/>
    <p:sldId id="261" r:id="rId9"/>
    <p:sldId id="360" r:id="rId10"/>
    <p:sldId id="325" r:id="rId11"/>
    <p:sldId id="260" r:id="rId12"/>
    <p:sldId id="396" r:id="rId13"/>
    <p:sldId id="470" r:id="rId14"/>
    <p:sldId id="471" r:id="rId15"/>
    <p:sldId id="336" r:id="rId16"/>
    <p:sldId id="328" r:id="rId17"/>
    <p:sldId id="283" r:id="rId18"/>
    <p:sldId id="381" r:id="rId19"/>
    <p:sldId id="29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3" autoAdjust="0"/>
    <p:restoredTop sz="95259" autoAdjust="0"/>
  </p:normalViewPr>
  <p:slideViewPr>
    <p:cSldViewPr snapToGrid="0" snapToObjects="1">
      <p:cViewPr>
        <p:scale>
          <a:sx n="150" d="100"/>
          <a:sy n="150" d="100"/>
        </p:scale>
        <p:origin x="31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50" d="100"/>
          <a:sy n="150" d="100"/>
        </p:scale>
        <p:origin x="-1712" y="1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2C25053-12BF-EB42-BC96-34967444DB5D}" type="datetime1">
              <a:rPr lang="en-AU" smtClean="0"/>
              <a:t>1/10/25</a:t>
            </a:fld>
            <a:endParaRPr lang="en-US" dirty="0"/>
          </a:p>
        </p:txBody>
      </p:sp>
      <p:sp>
        <p:nvSpPr>
          <p:cNvPr id="4" name="Footer Placeholder 3"/>
          <p:cNvSpPr>
            <a:spLocks noGrp="1"/>
          </p:cNvSpPr>
          <p:nvPr>
            <p:ph type="ftr" sz="quarter" idx="2"/>
          </p:nvPr>
        </p:nvSpPr>
        <p:spPr>
          <a:xfrm>
            <a:off x="0" y="8685213"/>
            <a:ext cx="4241800" cy="457200"/>
          </a:xfrm>
          <a:prstGeom prst="rect">
            <a:avLst/>
          </a:prstGeom>
        </p:spPr>
        <p:txBody>
          <a:bodyPr vert="horz" lIns="91440" tIns="45720" rIns="91440" bIns="45720" rtlCol="0" anchor="b"/>
          <a:lstStyle>
            <a:lvl1pPr algn="l">
              <a:defRPr sz="1200"/>
            </a:lvl1pPr>
          </a:lstStyle>
          <a:p>
            <a:r>
              <a:rPr lang="en-US" dirty="0" smtClean="0"/>
              <a:t>Copyright Grief &amp; Loss Theory – Jane Oakley-Lohm 2006</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51DE12-3C31-4A47-BE51-5F0E88E5A25E}" type="slidenum">
              <a:rPr lang="en-US" smtClean="0"/>
              <a:t>‹#›</a:t>
            </a:fld>
            <a:endParaRPr lang="en-US" dirty="0"/>
          </a:p>
        </p:txBody>
      </p:sp>
    </p:spTree>
    <p:extLst>
      <p:ext uri="{BB962C8B-B14F-4D97-AF65-F5344CB8AC3E}">
        <p14:creationId xmlns:p14="http://schemas.microsoft.com/office/powerpoint/2010/main" val="362634618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104DA5-E732-1348-AF8B-BDDDDB93AE92}" type="datetime1">
              <a:rPr lang="en-AU" smtClean="0"/>
              <a:t>1/10/25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4013200" cy="457200"/>
          </a:xfrm>
          <a:prstGeom prst="rect">
            <a:avLst/>
          </a:prstGeom>
        </p:spPr>
        <p:txBody>
          <a:bodyPr vert="horz" lIns="91440" tIns="45720" rIns="91440" bIns="45720" rtlCol="0" anchor="b"/>
          <a:lstStyle>
            <a:lvl1pPr algn="l">
              <a:defRPr sz="1200"/>
            </a:lvl1pPr>
          </a:lstStyle>
          <a:p>
            <a:r>
              <a:rPr lang="en-US" dirty="0" smtClean="0"/>
              <a:t>Copyright Grief &amp; Loss Theory – Jane Oakley-Lohm 2006 </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3F101D-764F-6F40-828F-70EF962BDDF4}" type="slidenum">
              <a:rPr lang="en-US" smtClean="0"/>
              <a:t>‹#›</a:t>
            </a:fld>
            <a:endParaRPr lang="en-US" dirty="0"/>
          </a:p>
        </p:txBody>
      </p:sp>
    </p:spTree>
    <p:extLst>
      <p:ext uri="{BB962C8B-B14F-4D97-AF65-F5344CB8AC3E}">
        <p14:creationId xmlns:p14="http://schemas.microsoft.com/office/powerpoint/2010/main" val="2737782536"/>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2</a:t>
            </a:fld>
            <a:endParaRPr lang="en-US" dirty="0"/>
          </a:p>
        </p:txBody>
      </p:sp>
      <p:sp>
        <p:nvSpPr>
          <p:cNvPr id="5" name="Footer Placeholder 4"/>
          <p:cNvSpPr>
            <a:spLocks noGrp="1"/>
          </p:cNvSpPr>
          <p:nvPr>
            <p:ph type="ftr" sz="quarter" idx="11"/>
          </p:nvPr>
        </p:nvSpPr>
        <p:spPr/>
        <p:txBody>
          <a:bodyPr/>
          <a:lstStyle/>
          <a:p>
            <a:r>
              <a:rPr lang="en-US" dirty="0" smtClean="0"/>
              <a:t>Copyright Grief &amp; Loss Theory – Jane Oakley-Lohm 2006 </a:t>
            </a:r>
            <a:endParaRPr lang="en-US" dirty="0"/>
          </a:p>
        </p:txBody>
      </p:sp>
    </p:spTree>
    <p:extLst>
      <p:ext uri="{BB962C8B-B14F-4D97-AF65-F5344CB8AC3E}">
        <p14:creationId xmlns:p14="http://schemas.microsoft.com/office/powerpoint/2010/main" val="2227068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17</a:t>
            </a:fld>
            <a:endParaRPr lang="en-US" dirty="0"/>
          </a:p>
        </p:txBody>
      </p:sp>
      <p:sp>
        <p:nvSpPr>
          <p:cNvPr id="5" name="Footer Placeholder 4"/>
          <p:cNvSpPr>
            <a:spLocks noGrp="1"/>
          </p:cNvSpPr>
          <p:nvPr>
            <p:ph type="ftr" sz="quarter" idx="11"/>
          </p:nvPr>
        </p:nvSpPr>
        <p:spPr/>
        <p:txBody>
          <a:bodyPr/>
          <a:lstStyle/>
          <a:p>
            <a:r>
              <a:rPr lang="en-US" dirty="0" smtClean="0"/>
              <a:t>Copyright Grief &amp; Loss Theory – Jane Oakley-Lohm 2006 </a:t>
            </a:r>
            <a:endParaRPr lang="en-US" dirty="0"/>
          </a:p>
        </p:txBody>
      </p:sp>
    </p:spTree>
    <p:extLst>
      <p:ext uri="{BB962C8B-B14F-4D97-AF65-F5344CB8AC3E}">
        <p14:creationId xmlns:p14="http://schemas.microsoft.com/office/powerpoint/2010/main" val="1840380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19</a:t>
            </a:fld>
            <a:endParaRPr lang="en-US" dirty="0"/>
          </a:p>
        </p:txBody>
      </p:sp>
      <p:sp>
        <p:nvSpPr>
          <p:cNvPr id="5" name="Footer Placeholder 4"/>
          <p:cNvSpPr>
            <a:spLocks noGrp="1"/>
          </p:cNvSpPr>
          <p:nvPr>
            <p:ph type="ftr" sz="quarter" idx="11"/>
          </p:nvPr>
        </p:nvSpPr>
        <p:spPr/>
        <p:txBody>
          <a:bodyPr/>
          <a:lstStyle/>
          <a:p>
            <a:r>
              <a:rPr lang="en-US" dirty="0" smtClean="0"/>
              <a:t>Copyright Grief &amp; Loss Theory – Jane Oakley-Lohm 2006 </a:t>
            </a:r>
            <a:endParaRPr lang="en-US" dirty="0"/>
          </a:p>
        </p:txBody>
      </p:sp>
    </p:spTree>
    <p:extLst>
      <p:ext uri="{BB962C8B-B14F-4D97-AF65-F5344CB8AC3E}">
        <p14:creationId xmlns:p14="http://schemas.microsoft.com/office/powerpoint/2010/main" val="873258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8C3F101D-764F-6F40-828F-70EF962BDDF4}" type="slidenum">
              <a:rPr lang="en-US" smtClean="0"/>
              <a:t>3</a:t>
            </a:fld>
            <a:endParaRPr lang="en-US" dirty="0"/>
          </a:p>
        </p:txBody>
      </p:sp>
      <p:sp>
        <p:nvSpPr>
          <p:cNvPr id="5" name="Footer Placeholder 4"/>
          <p:cNvSpPr>
            <a:spLocks noGrp="1"/>
          </p:cNvSpPr>
          <p:nvPr>
            <p:ph type="ftr" sz="quarter" idx="11"/>
          </p:nvPr>
        </p:nvSpPr>
        <p:spPr/>
        <p:txBody>
          <a:bodyPr/>
          <a:lstStyle/>
          <a:p>
            <a:r>
              <a:rPr lang="en-US" dirty="0" smtClean="0"/>
              <a:t>Copyright Grief &amp; Loss Theory – Jane Oakley-Lohm 2006 </a:t>
            </a:r>
            <a:endParaRPr lang="en-US" dirty="0"/>
          </a:p>
        </p:txBody>
      </p:sp>
    </p:spTree>
    <p:extLst>
      <p:ext uri="{BB962C8B-B14F-4D97-AF65-F5344CB8AC3E}">
        <p14:creationId xmlns:p14="http://schemas.microsoft.com/office/powerpoint/2010/main" val="174898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4</a:t>
            </a:fld>
            <a:endParaRPr lang="en-US" dirty="0"/>
          </a:p>
        </p:txBody>
      </p:sp>
      <p:sp>
        <p:nvSpPr>
          <p:cNvPr id="5" name="Footer Placeholder 4"/>
          <p:cNvSpPr>
            <a:spLocks noGrp="1"/>
          </p:cNvSpPr>
          <p:nvPr>
            <p:ph type="ftr" sz="quarter" idx="11"/>
          </p:nvPr>
        </p:nvSpPr>
        <p:spPr/>
        <p:txBody>
          <a:bodyPr/>
          <a:lstStyle/>
          <a:p>
            <a:r>
              <a:rPr lang="en-US" dirty="0" smtClean="0"/>
              <a:t>Copyright Grief &amp; Loss Theory – Jane Oakley-Lohm 2006 </a:t>
            </a:r>
            <a:endParaRPr lang="en-US" dirty="0"/>
          </a:p>
        </p:txBody>
      </p:sp>
    </p:spTree>
    <p:extLst>
      <p:ext uri="{BB962C8B-B14F-4D97-AF65-F5344CB8AC3E}">
        <p14:creationId xmlns:p14="http://schemas.microsoft.com/office/powerpoint/2010/main" val="3707895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5</a:t>
            </a:fld>
            <a:endParaRPr lang="en-US" dirty="0"/>
          </a:p>
        </p:txBody>
      </p:sp>
      <p:sp>
        <p:nvSpPr>
          <p:cNvPr id="5" name="Footer Placeholder 4"/>
          <p:cNvSpPr>
            <a:spLocks noGrp="1"/>
          </p:cNvSpPr>
          <p:nvPr>
            <p:ph type="ftr" sz="quarter" idx="11"/>
          </p:nvPr>
        </p:nvSpPr>
        <p:spPr/>
        <p:txBody>
          <a:bodyPr/>
          <a:lstStyle/>
          <a:p>
            <a:r>
              <a:rPr lang="en-US" dirty="0" smtClean="0"/>
              <a:t>Copyright Grief &amp; Loss Theory – Jane Oakley-Lohm 2006 </a:t>
            </a:r>
            <a:endParaRPr lang="en-US" dirty="0"/>
          </a:p>
        </p:txBody>
      </p:sp>
    </p:spTree>
    <p:extLst>
      <p:ext uri="{BB962C8B-B14F-4D97-AF65-F5344CB8AC3E}">
        <p14:creationId xmlns:p14="http://schemas.microsoft.com/office/powerpoint/2010/main" val="3341777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aseline="0" dirty="0" smtClean="0"/>
          </a:p>
          <a:p>
            <a:r>
              <a:rPr lang="en-US" sz="1800" baseline="0" dirty="0" smtClean="0"/>
              <a:t>(After exercise)</a:t>
            </a:r>
          </a:p>
          <a:p>
            <a:endParaRPr lang="en-US" sz="1800" baseline="0" dirty="0" smtClean="0"/>
          </a:p>
          <a:p>
            <a:r>
              <a:rPr lang="en-AU" sz="1800" b="1" kern="1200" dirty="0" smtClean="0">
                <a:solidFill>
                  <a:schemeClr val="tx1"/>
                </a:solidFill>
                <a:effectLst/>
              </a:rPr>
              <a:t>Grief can be: </a:t>
            </a:r>
          </a:p>
          <a:p>
            <a:endParaRPr lang="en-AU" sz="1800" b="1" kern="1200" dirty="0" smtClean="0">
              <a:solidFill>
                <a:schemeClr val="tx1"/>
              </a:solidFill>
              <a:effectLst/>
            </a:endParaRPr>
          </a:p>
          <a:p>
            <a:pPr lvl="0"/>
            <a:r>
              <a:rPr lang="en-AU" sz="1800" kern="1200" dirty="0" smtClean="0">
                <a:solidFill>
                  <a:schemeClr val="tx1"/>
                </a:solidFill>
                <a:effectLst/>
              </a:rPr>
              <a:t>death of a family member or friend	</a:t>
            </a:r>
            <a:endParaRPr lang="en-AU" sz="1800" dirty="0" smtClean="0"/>
          </a:p>
          <a:p>
            <a:pPr lvl="0"/>
            <a:r>
              <a:rPr lang="en-AU" sz="1800" kern="1200" dirty="0" smtClean="0">
                <a:solidFill>
                  <a:schemeClr val="tx1"/>
                </a:solidFill>
                <a:effectLst/>
              </a:rPr>
              <a:t>loss of job or job opportunity	</a:t>
            </a:r>
            <a:endParaRPr lang="en-AU" sz="1800" dirty="0" smtClean="0"/>
          </a:p>
          <a:p>
            <a:pPr lvl="0"/>
            <a:r>
              <a:rPr lang="en-AU" sz="1800" kern="1200" dirty="0" smtClean="0">
                <a:solidFill>
                  <a:schemeClr val="tx1"/>
                </a:solidFill>
                <a:effectLst/>
              </a:rPr>
              <a:t>ill health</a:t>
            </a:r>
          </a:p>
          <a:p>
            <a:pPr lvl="0"/>
            <a:r>
              <a:rPr lang="en-AU" sz="1800" kern="1200" dirty="0" smtClean="0">
                <a:solidFill>
                  <a:schemeClr val="tx1"/>
                </a:solidFill>
                <a:effectLst/>
              </a:rPr>
              <a:t>friends or family members shifting on ending a relationship	</a:t>
            </a:r>
            <a:endParaRPr lang="en-AU" sz="1800" dirty="0" smtClean="0"/>
          </a:p>
          <a:p>
            <a:pPr lvl="0"/>
            <a:r>
              <a:rPr lang="en-AU" sz="1800" kern="1200" dirty="0" smtClean="0">
                <a:solidFill>
                  <a:schemeClr val="tx1"/>
                </a:solidFill>
                <a:effectLst/>
              </a:rPr>
              <a:t>death of an animal</a:t>
            </a:r>
          </a:p>
          <a:p>
            <a:pPr lvl="0"/>
            <a:r>
              <a:rPr lang="en-AU" sz="1800" kern="1200" dirty="0" smtClean="0">
                <a:solidFill>
                  <a:schemeClr val="tx1"/>
                </a:solidFill>
                <a:effectLst/>
              </a:rPr>
              <a:t>loss a role in life		</a:t>
            </a:r>
            <a:endParaRPr lang="en-AU" sz="1800" dirty="0" smtClean="0"/>
          </a:p>
          <a:p>
            <a:pPr lvl="0"/>
            <a:r>
              <a:rPr lang="en-AU" sz="1800" kern="1200" dirty="0" smtClean="0">
                <a:solidFill>
                  <a:schemeClr val="tx1"/>
                </a:solidFill>
                <a:effectLst/>
              </a:rPr>
              <a:t>financial loss				</a:t>
            </a:r>
            <a:endParaRPr lang="en-AU" sz="1800" dirty="0" smtClean="0"/>
          </a:p>
          <a:p>
            <a:pPr lvl="0"/>
            <a:r>
              <a:rPr lang="en-AU" sz="1800" kern="1200" dirty="0" smtClean="0">
                <a:solidFill>
                  <a:schemeClr val="tx1"/>
                </a:solidFill>
                <a:effectLst/>
              </a:rPr>
              <a:t>loss of something sentimental</a:t>
            </a:r>
          </a:p>
          <a:p>
            <a:pPr lvl="0"/>
            <a:r>
              <a:rPr lang="en-AU" sz="1800" kern="1200" dirty="0" smtClean="0">
                <a:solidFill>
                  <a:schemeClr val="tx1"/>
                </a:solidFill>
                <a:effectLst/>
              </a:rPr>
              <a:t>loss of a way of life		</a:t>
            </a:r>
            <a:endParaRPr lang="en-AU" sz="1800" dirty="0" smtClean="0"/>
          </a:p>
          <a:p>
            <a:pPr lvl="0"/>
            <a:r>
              <a:rPr lang="en-AU" sz="1800" kern="1200" dirty="0" smtClean="0">
                <a:solidFill>
                  <a:schemeClr val="tx1"/>
                </a:solidFill>
                <a:effectLst/>
              </a:rPr>
              <a:t>loss of identity				</a:t>
            </a:r>
            <a:endParaRPr lang="en-AU" sz="1800" dirty="0" smtClean="0"/>
          </a:p>
          <a:p>
            <a:pPr lvl="0"/>
            <a:r>
              <a:rPr lang="en-AU" sz="1800" kern="1200" dirty="0" smtClean="0">
                <a:solidFill>
                  <a:schemeClr val="tx1"/>
                </a:solidFill>
                <a:effectLst/>
              </a:rPr>
              <a:t>loss of rights or freedom</a:t>
            </a:r>
          </a:p>
          <a:p>
            <a:pPr lvl="0"/>
            <a:r>
              <a:rPr lang="en-AU" sz="1800" kern="1200" dirty="0" smtClean="0">
                <a:solidFill>
                  <a:schemeClr val="tx1"/>
                </a:solidFill>
                <a:effectLst/>
              </a:rPr>
              <a:t>loss of culture and language	</a:t>
            </a:r>
            <a:endParaRPr lang="en-AU" sz="1800" dirty="0" smtClean="0"/>
          </a:p>
          <a:p>
            <a:pPr lvl="0"/>
            <a:r>
              <a:rPr lang="en-AU" sz="1800" kern="1200" dirty="0" smtClean="0">
                <a:solidFill>
                  <a:schemeClr val="tx1"/>
                </a:solidFill>
                <a:effectLst/>
              </a:rPr>
              <a:t>having to give up something that is special to you					</a:t>
            </a:r>
          </a:p>
          <a:p>
            <a:pPr lvl="0"/>
            <a:r>
              <a:rPr lang="en-AU" sz="1800" kern="1200" dirty="0" smtClean="0">
                <a:solidFill>
                  <a:schemeClr val="tx1"/>
                </a:solidFill>
                <a:effectLst/>
              </a:rPr>
              <a:t>loss of a family role</a:t>
            </a:r>
          </a:p>
          <a:p>
            <a:pPr lvl="0"/>
            <a:r>
              <a:rPr lang="en-AU" sz="1800" kern="1200" dirty="0" smtClean="0">
                <a:solidFill>
                  <a:schemeClr val="tx1"/>
                </a:solidFill>
                <a:effectLst/>
              </a:rPr>
              <a:t>loss of your home			</a:t>
            </a:r>
            <a:endParaRPr lang="en-AU" sz="1800" dirty="0" smtClean="0"/>
          </a:p>
          <a:p>
            <a:pPr lvl="0"/>
            <a:r>
              <a:rPr lang="en-AU" sz="1800" kern="1200" dirty="0" smtClean="0">
                <a:solidFill>
                  <a:schemeClr val="tx1"/>
                </a:solidFill>
                <a:effectLst/>
              </a:rPr>
              <a:t>loss of future plans										</a:t>
            </a:r>
          </a:p>
          <a:p>
            <a:pPr lvl="0"/>
            <a:r>
              <a:rPr lang="en-AU" sz="1800" kern="1200" dirty="0" smtClean="0">
                <a:solidFill>
                  <a:schemeClr val="tx1"/>
                </a:solidFill>
                <a:effectLst/>
              </a:rPr>
              <a:t>loss of the ability  to provide for one’s self and others</a:t>
            </a:r>
          </a:p>
          <a:p>
            <a:pPr lvl="0"/>
            <a:r>
              <a:rPr lang="en-AU" sz="1800" kern="1200" dirty="0" smtClean="0">
                <a:solidFill>
                  <a:schemeClr val="tx1"/>
                </a:solidFill>
                <a:effectLst/>
              </a:rPr>
              <a:t>loss of a dream				</a:t>
            </a:r>
            <a:endParaRPr lang="en-AU" sz="1800" dirty="0" smtClean="0"/>
          </a:p>
          <a:p>
            <a:pPr lvl="0"/>
            <a:r>
              <a:rPr lang="en-AU" sz="1800" kern="1200" dirty="0" smtClean="0">
                <a:solidFill>
                  <a:schemeClr val="tx1"/>
                </a:solidFill>
                <a:effectLst/>
              </a:rPr>
              <a:t>loss of direction				</a:t>
            </a:r>
            <a:endParaRPr lang="en-AU" sz="1800" dirty="0" smtClean="0"/>
          </a:p>
          <a:p>
            <a:pPr lvl="0"/>
            <a:r>
              <a:rPr lang="en-AU" sz="1800" kern="1200" dirty="0" smtClean="0">
                <a:solidFill>
                  <a:schemeClr val="tx1"/>
                </a:solidFill>
                <a:effectLst/>
              </a:rPr>
              <a:t>loss of someone to share your life and stories with </a:t>
            </a:r>
          </a:p>
          <a:p>
            <a:pPr lvl="0"/>
            <a:r>
              <a:rPr lang="en-AU" sz="1800" kern="1200" dirty="0" smtClean="0">
                <a:solidFill>
                  <a:schemeClr val="tx1"/>
                </a:solidFill>
                <a:effectLst/>
              </a:rPr>
              <a:t>and so much more.</a:t>
            </a:r>
          </a:p>
          <a:p>
            <a:endParaRPr lang="en-US" sz="1800" dirty="0" smtClean="0"/>
          </a:p>
          <a:p>
            <a:endParaRPr lang="en-US" sz="1800" baseline="0" dirty="0" smtClean="0"/>
          </a:p>
          <a:p>
            <a:endParaRPr lang="en-AU" sz="1800" kern="1200" dirty="0" smtClean="0">
              <a:solidFill>
                <a:schemeClr val="tx1"/>
              </a:solidFill>
              <a:effectLst/>
              <a:latin typeface="+mn-lt"/>
              <a:ea typeface="+mn-ea"/>
              <a:cs typeface="+mn-cs"/>
            </a:endParaRPr>
          </a:p>
          <a:p>
            <a:endParaRPr lang="en-AU"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3F101D-764F-6F40-828F-70EF962BDDF4}" type="slidenum">
              <a:rPr lang="en-US" smtClean="0"/>
              <a:t>6</a:t>
            </a:fld>
            <a:endParaRPr lang="en-US" dirty="0"/>
          </a:p>
        </p:txBody>
      </p:sp>
      <p:sp>
        <p:nvSpPr>
          <p:cNvPr id="5" name="Footer Placeholder 4"/>
          <p:cNvSpPr>
            <a:spLocks noGrp="1"/>
          </p:cNvSpPr>
          <p:nvPr>
            <p:ph type="ftr" sz="quarter" idx="11"/>
          </p:nvPr>
        </p:nvSpPr>
        <p:spPr/>
        <p:txBody>
          <a:bodyPr/>
          <a:lstStyle/>
          <a:p>
            <a:r>
              <a:rPr lang="en-US" dirty="0" smtClean="0"/>
              <a:t>Copyright Grief &amp; Loss Theory – Jane Oakley-Lohm 2006 </a:t>
            </a:r>
            <a:endParaRPr lang="en-US" dirty="0"/>
          </a:p>
        </p:txBody>
      </p:sp>
    </p:spTree>
    <p:extLst>
      <p:ext uri="{BB962C8B-B14F-4D97-AF65-F5344CB8AC3E}">
        <p14:creationId xmlns:p14="http://schemas.microsoft.com/office/powerpoint/2010/main" val="2186279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8</a:t>
            </a:fld>
            <a:endParaRPr lang="en-US" dirty="0"/>
          </a:p>
        </p:txBody>
      </p:sp>
      <p:sp>
        <p:nvSpPr>
          <p:cNvPr id="5" name="Footer Placeholder 4"/>
          <p:cNvSpPr>
            <a:spLocks noGrp="1"/>
          </p:cNvSpPr>
          <p:nvPr>
            <p:ph type="ftr" sz="quarter" idx="11"/>
          </p:nvPr>
        </p:nvSpPr>
        <p:spPr/>
        <p:txBody>
          <a:bodyPr/>
          <a:lstStyle/>
          <a:p>
            <a:r>
              <a:rPr lang="en-US" dirty="0" smtClean="0"/>
              <a:t>Copyright Grief &amp; Loss Theory – Jane Oakley-Lohm 2006 </a:t>
            </a:r>
            <a:endParaRPr lang="en-US" dirty="0"/>
          </a:p>
        </p:txBody>
      </p:sp>
    </p:spTree>
    <p:extLst>
      <p:ext uri="{BB962C8B-B14F-4D97-AF65-F5344CB8AC3E}">
        <p14:creationId xmlns:p14="http://schemas.microsoft.com/office/powerpoint/2010/main" val="281205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C3F101D-764F-6F40-828F-70EF962BDDF4}" type="slidenum">
              <a:rPr lang="en-US" smtClean="0"/>
              <a:t>10</a:t>
            </a:fld>
            <a:endParaRPr lang="en-US" dirty="0"/>
          </a:p>
        </p:txBody>
      </p:sp>
      <p:sp>
        <p:nvSpPr>
          <p:cNvPr id="5" name="Footer Placeholder 4"/>
          <p:cNvSpPr>
            <a:spLocks noGrp="1"/>
          </p:cNvSpPr>
          <p:nvPr>
            <p:ph type="ftr" sz="quarter" idx="11"/>
          </p:nvPr>
        </p:nvSpPr>
        <p:spPr/>
        <p:txBody>
          <a:bodyPr/>
          <a:lstStyle/>
          <a:p>
            <a:r>
              <a:rPr lang="en-US" dirty="0" smtClean="0"/>
              <a:t>Copyright Grief &amp; Loss Theory – Jane Oakley-Lohm 2006 </a:t>
            </a:r>
            <a:endParaRPr lang="en-US" dirty="0"/>
          </a:p>
        </p:txBody>
      </p:sp>
    </p:spTree>
    <p:extLst>
      <p:ext uri="{BB962C8B-B14F-4D97-AF65-F5344CB8AC3E}">
        <p14:creationId xmlns:p14="http://schemas.microsoft.com/office/powerpoint/2010/main" val="278677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lstStyle/>
          <a:p>
            <a:endParaRPr lang="en-US" dirty="0" smtClean="0"/>
          </a:p>
        </p:txBody>
      </p:sp>
      <p:sp>
        <p:nvSpPr>
          <p:cNvPr id="4" name="Slide Number Placeholder 3"/>
          <p:cNvSpPr>
            <a:spLocks noGrp="1"/>
          </p:cNvSpPr>
          <p:nvPr>
            <p:ph type="sldNum" sz="quarter" idx="10"/>
          </p:nvPr>
        </p:nvSpPr>
        <p:spPr/>
        <p:txBody>
          <a:bodyPr/>
          <a:lstStyle/>
          <a:p>
            <a:fld id="{8C3F101D-764F-6F40-828F-70EF962BDDF4}" type="slidenum">
              <a:rPr lang="en-US" smtClean="0"/>
              <a:t>11</a:t>
            </a:fld>
            <a:endParaRPr lang="en-US" dirty="0"/>
          </a:p>
        </p:txBody>
      </p:sp>
      <p:sp>
        <p:nvSpPr>
          <p:cNvPr id="5" name="Footer Placeholder 4"/>
          <p:cNvSpPr>
            <a:spLocks noGrp="1"/>
          </p:cNvSpPr>
          <p:nvPr>
            <p:ph type="ftr" sz="quarter" idx="11"/>
          </p:nvPr>
        </p:nvSpPr>
        <p:spPr/>
        <p:txBody>
          <a:bodyPr/>
          <a:lstStyle/>
          <a:p>
            <a:r>
              <a:rPr lang="en-US" dirty="0" smtClean="0"/>
              <a:t>Copyright Grief &amp; Loss Theory – Jane Oakley-Lohm 2006 </a:t>
            </a:r>
            <a:endParaRPr lang="en-US" dirty="0"/>
          </a:p>
        </p:txBody>
      </p:sp>
    </p:spTree>
    <p:extLst>
      <p:ext uri="{BB962C8B-B14F-4D97-AF65-F5344CB8AC3E}">
        <p14:creationId xmlns:p14="http://schemas.microsoft.com/office/powerpoint/2010/main" val="90342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101D-764F-6F40-828F-70EF962BDDF4}" type="slidenum">
              <a:rPr lang="en-US" smtClean="0"/>
              <a:t>15</a:t>
            </a:fld>
            <a:endParaRPr lang="en-US" dirty="0"/>
          </a:p>
        </p:txBody>
      </p:sp>
      <p:sp>
        <p:nvSpPr>
          <p:cNvPr id="5" name="Footer Placeholder 4"/>
          <p:cNvSpPr>
            <a:spLocks noGrp="1"/>
          </p:cNvSpPr>
          <p:nvPr>
            <p:ph type="ftr" sz="quarter" idx="11"/>
          </p:nvPr>
        </p:nvSpPr>
        <p:spPr/>
        <p:txBody>
          <a:bodyPr/>
          <a:lstStyle/>
          <a:p>
            <a:r>
              <a:rPr lang="en-US" dirty="0" smtClean="0"/>
              <a:t>Copyright Grief &amp; Loss Theory – Jane Oakley-Lohm 2006 </a:t>
            </a:r>
            <a:endParaRPr lang="en-US" dirty="0"/>
          </a:p>
        </p:txBody>
      </p:sp>
    </p:spTree>
    <p:extLst>
      <p:ext uri="{BB962C8B-B14F-4D97-AF65-F5344CB8AC3E}">
        <p14:creationId xmlns:p14="http://schemas.microsoft.com/office/powerpoint/2010/main" val="188649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22C02D9F-8F54-5C40-ABD8-F7E656DB5D1C}" type="datetime1">
              <a:rPr lang="en-AU" smtClean="0"/>
              <a:t>1/10/25</a:t>
            </a:fld>
            <a:endParaRPr lang="en-US" dirty="0"/>
          </a:p>
        </p:txBody>
      </p:sp>
      <p:sp>
        <p:nvSpPr>
          <p:cNvPr id="5" name="Footer Placeholder 4"/>
          <p:cNvSpPr>
            <a:spLocks noGrp="1"/>
          </p:cNvSpPr>
          <p:nvPr>
            <p:ph type="ftr" sz="quarter" idx="11"/>
          </p:nvPr>
        </p:nvSpPr>
        <p:spPr/>
        <p:txBody>
          <a:bodyPr/>
          <a:lstStyle/>
          <a:p>
            <a:r>
              <a:rPr lang="en-US" smtClean="0"/>
              <a:t>© Copyright Grief and Loss Theory  Jane Oakley-Lohm 2006</a:t>
            </a:r>
            <a:endParaRPr lang="en-US" dirty="0"/>
          </a:p>
        </p:txBody>
      </p:sp>
      <p:sp>
        <p:nvSpPr>
          <p:cNvPr id="6" name="Slide Number Placeholder 5"/>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13252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83E16AB-B695-894F-9E84-C910AC91A635}" type="datetime1">
              <a:rPr lang="en-AU" smtClean="0"/>
              <a:t>1/10/25</a:t>
            </a:fld>
            <a:endParaRPr lang="en-US" dirty="0"/>
          </a:p>
        </p:txBody>
      </p:sp>
      <p:sp>
        <p:nvSpPr>
          <p:cNvPr id="5" name="Footer Placeholder 4"/>
          <p:cNvSpPr>
            <a:spLocks noGrp="1"/>
          </p:cNvSpPr>
          <p:nvPr>
            <p:ph type="ftr" sz="quarter" idx="11"/>
          </p:nvPr>
        </p:nvSpPr>
        <p:spPr/>
        <p:txBody>
          <a:bodyPr/>
          <a:lstStyle/>
          <a:p>
            <a:r>
              <a:rPr lang="en-US" smtClean="0"/>
              <a:t>© Copyright Grief and Loss Theory  Jane Oakley-Lohm 2006</a:t>
            </a:r>
            <a:endParaRPr lang="en-US" dirty="0"/>
          </a:p>
        </p:txBody>
      </p:sp>
      <p:sp>
        <p:nvSpPr>
          <p:cNvPr id="6" name="Slide Number Placeholder 5"/>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3464740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03B910FF-7217-F54E-B4CD-CBA6C726519B}" type="datetime1">
              <a:rPr lang="en-AU" smtClean="0"/>
              <a:t>1/10/25</a:t>
            </a:fld>
            <a:endParaRPr lang="en-US" dirty="0"/>
          </a:p>
        </p:txBody>
      </p:sp>
      <p:sp>
        <p:nvSpPr>
          <p:cNvPr id="5" name="Footer Placeholder 4"/>
          <p:cNvSpPr>
            <a:spLocks noGrp="1"/>
          </p:cNvSpPr>
          <p:nvPr>
            <p:ph type="ftr" sz="quarter" idx="11"/>
          </p:nvPr>
        </p:nvSpPr>
        <p:spPr/>
        <p:txBody>
          <a:bodyPr/>
          <a:lstStyle/>
          <a:p>
            <a:r>
              <a:rPr lang="en-US" smtClean="0"/>
              <a:t>© Copyright Grief and Loss Theory  Jane Oakley-Lohm 2006</a:t>
            </a:r>
            <a:endParaRPr lang="en-US" dirty="0"/>
          </a:p>
        </p:txBody>
      </p:sp>
      <p:sp>
        <p:nvSpPr>
          <p:cNvPr id="6" name="Slide Number Placeholder 5"/>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1529134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7BBF66CB-3147-564A-8139-6556CDBED271}" type="datetime1">
              <a:rPr lang="en-AU" smtClean="0"/>
              <a:t>1/10/25</a:t>
            </a:fld>
            <a:endParaRPr lang="en-US" dirty="0"/>
          </a:p>
        </p:txBody>
      </p:sp>
      <p:sp>
        <p:nvSpPr>
          <p:cNvPr id="5" name="Footer Placeholder 4"/>
          <p:cNvSpPr>
            <a:spLocks noGrp="1"/>
          </p:cNvSpPr>
          <p:nvPr>
            <p:ph type="ftr" sz="quarter" idx="11"/>
          </p:nvPr>
        </p:nvSpPr>
        <p:spPr/>
        <p:txBody>
          <a:bodyPr/>
          <a:lstStyle/>
          <a:p>
            <a:r>
              <a:rPr lang="en-US" smtClean="0"/>
              <a:t>© Copyright Grief and Loss Theory  Jane Oakley-Lohm 2006</a:t>
            </a:r>
            <a:endParaRPr lang="en-US" dirty="0"/>
          </a:p>
        </p:txBody>
      </p:sp>
      <p:sp>
        <p:nvSpPr>
          <p:cNvPr id="6" name="Slide Number Placeholder 5"/>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3085889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DE947587-C07A-2641-9A2E-061F3FBABBA7}" type="datetime1">
              <a:rPr lang="en-AU" smtClean="0"/>
              <a:t>1/10/25</a:t>
            </a:fld>
            <a:endParaRPr lang="en-US" dirty="0"/>
          </a:p>
        </p:txBody>
      </p:sp>
      <p:sp>
        <p:nvSpPr>
          <p:cNvPr id="5" name="Footer Placeholder 4"/>
          <p:cNvSpPr>
            <a:spLocks noGrp="1"/>
          </p:cNvSpPr>
          <p:nvPr>
            <p:ph type="ftr" sz="quarter" idx="11"/>
          </p:nvPr>
        </p:nvSpPr>
        <p:spPr/>
        <p:txBody>
          <a:bodyPr/>
          <a:lstStyle/>
          <a:p>
            <a:r>
              <a:rPr lang="en-US" smtClean="0"/>
              <a:t>© Copyright Grief and Loss Theory  Jane Oakley-Lohm 2006</a:t>
            </a:r>
            <a:endParaRPr lang="en-US" dirty="0"/>
          </a:p>
        </p:txBody>
      </p:sp>
      <p:sp>
        <p:nvSpPr>
          <p:cNvPr id="6" name="Slide Number Placeholder 5"/>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2667963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E04D5A36-B5D7-5F4B-BABA-97FE7B0D8279}" type="datetime1">
              <a:rPr lang="en-AU" smtClean="0"/>
              <a:t>1/10/25</a:t>
            </a:fld>
            <a:endParaRPr lang="en-US" dirty="0"/>
          </a:p>
        </p:txBody>
      </p:sp>
      <p:sp>
        <p:nvSpPr>
          <p:cNvPr id="6" name="Footer Placeholder 5"/>
          <p:cNvSpPr>
            <a:spLocks noGrp="1"/>
          </p:cNvSpPr>
          <p:nvPr>
            <p:ph type="ftr" sz="quarter" idx="11"/>
          </p:nvPr>
        </p:nvSpPr>
        <p:spPr/>
        <p:txBody>
          <a:bodyPr/>
          <a:lstStyle/>
          <a:p>
            <a:r>
              <a:rPr lang="en-US" smtClean="0"/>
              <a:t>© Copyright Grief and Loss Theory  Jane Oakley-Lohm 2006</a:t>
            </a:r>
            <a:endParaRPr lang="en-US" dirty="0"/>
          </a:p>
        </p:txBody>
      </p:sp>
      <p:sp>
        <p:nvSpPr>
          <p:cNvPr id="7" name="Slide Number Placeholder 6"/>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3078044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31077A91-AB15-9D42-9C5B-66959DC354EA}" type="datetime1">
              <a:rPr lang="en-AU" smtClean="0"/>
              <a:t>1/10/25</a:t>
            </a:fld>
            <a:endParaRPr lang="en-US" dirty="0"/>
          </a:p>
        </p:txBody>
      </p:sp>
      <p:sp>
        <p:nvSpPr>
          <p:cNvPr id="8" name="Footer Placeholder 7"/>
          <p:cNvSpPr>
            <a:spLocks noGrp="1"/>
          </p:cNvSpPr>
          <p:nvPr>
            <p:ph type="ftr" sz="quarter" idx="11"/>
          </p:nvPr>
        </p:nvSpPr>
        <p:spPr/>
        <p:txBody>
          <a:bodyPr/>
          <a:lstStyle/>
          <a:p>
            <a:r>
              <a:rPr lang="en-US" smtClean="0"/>
              <a:t>© Copyright Grief and Loss Theory  Jane Oakley-Lohm 2006</a:t>
            </a:r>
            <a:endParaRPr lang="en-US" dirty="0"/>
          </a:p>
        </p:txBody>
      </p:sp>
      <p:sp>
        <p:nvSpPr>
          <p:cNvPr id="9" name="Slide Number Placeholder 8"/>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391933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A187794C-224B-6642-96B4-CC2CDE664465}" type="datetime1">
              <a:rPr lang="en-AU" smtClean="0"/>
              <a:t>1/10/25</a:t>
            </a:fld>
            <a:endParaRPr lang="en-US"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sp>
        <p:nvSpPr>
          <p:cNvPr id="5" name="Slide Number Placeholder 4"/>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1047837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BC347-38B0-D446-A313-8946F427B251}" type="datetime1">
              <a:rPr lang="en-AU" smtClean="0"/>
              <a:t>1/10/25</a:t>
            </a:fld>
            <a:endParaRPr lang="en-US" dirty="0"/>
          </a:p>
        </p:txBody>
      </p:sp>
      <p:sp>
        <p:nvSpPr>
          <p:cNvPr id="3" name="Footer Placeholder 2"/>
          <p:cNvSpPr>
            <a:spLocks noGrp="1"/>
          </p:cNvSpPr>
          <p:nvPr>
            <p:ph type="ftr" sz="quarter" idx="11"/>
          </p:nvPr>
        </p:nvSpPr>
        <p:spPr/>
        <p:txBody>
          <a:bodyPr/>
          <a:lstStyle/>
          <a:p>
            <a:r>
              <a:rPr lang="en-US" smtClean="0"/>
              <a:t>© Copyright Grief and Loss Theory  Jane Oakley-Lohm 2006</a:t>
            </a:r>
            <a:endParaRPr lang="en-US" dirty="0"/>
          </a:p>
        </p:txBody>
      </p:sp>
      <p:sp>
        <p:nvSpPr>
          <p:cNvPr id="4" name="Slide Number Placeholder 3"/>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2539322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F1C67F9C-C023-2B42-B24D-37CCC4565349}" type="datetime1">
              <a:rPr lang="en-AU" smtClean="0"/>
              <a:t>1/10/25</a:t>
            </a:fld>
            <a:endParaRPr lang="en-US" dirty="0"/>
          </a:p>
        </p:txBody>
      </p:sp>
      <p:sp>
        <p:nvSpPr>
          <p:cNvPr id="6" name="Footer Placeholder 5"/>
          <p:cNvSpPr>
            <a:spLocks noGrp="1"/>
          </p:cNvSpPr>
          <p:nvPr>
            <p:ph type="ftr" sz="quarter" idx="11"/>
          </p:nvPr>
        </p:nvSpPr>
        <p:spPr/>
        <p:txBody>
          <a:bodyPr/>
          <a:lstStyle/>
          <a:p>
            <a:r>
              <a:rPr lang="en-US" smtClean="0"/>
              <a:t>© Copyright Grief and Loss Theory  Jane Oakley-Lohm 2006</a:t>
            </a:r>
            <a:endParaRPr lang="en-US" dirty="0"/>
          </a:p>
        </p:txBody>
      </p:sp>
      <p:sp>
        <p:nvSpPr>
          <p:cNvPr id="7" name="Slide Number Placeholder 6"/>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267908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4EA5E05-5312-EE45-90E8-2EF98CBCD87E}" type="datetime1">
              <a:rPr lang="en-AU" smtClean="0"/>
              <a:t>1/10/25</a:t>
            </a:fld>
            <a:endParaRPr lang="en-US" dirty="0"/>
          </a:p>
        </p:txBody>
      </p:sp>
      <p:sp>
        <p:nvSpPr>
          <p:cNvPr id="6" name="Footer Placeholder 5"/>
          <p:cNvSpPr>
            <a:spLocks noGrp="1"/>
          </p:cNvSpPr>
          <p:nvPr>
            <p:ph type="ftr" sz="quarter" idx="11"/>
          </p:nvPr>
        </p:nvSpPr>
        <p:spPr/>
        <p:txBody>
          <a:bodyPr/>
          <a:lstStyle/>
          <a:p>
            <a:r>
              <a:rPr lang="en-US" smtClean="0"/>
              <a:t>© Copyright Grief and Loss Theory  Jane Oakley-Lohm 2006</a:t>
            </a:r>
            <a:endParaRPr lang="en-US" dirty="0"/>
          </a:p>
        </p:txBody>
      </p:sp>
      <p:sp>
        <p:nvSpPr>
          <p:cNvPr id="7" name="Slide Number Placeholder 6"/>
          <p:cNvSpPr>
            <a:spLocks noGrp="1"/>
          </p:cNvSpPr>
          <p:nvPr>
            <p:ph type="sldNum" sz="quarter" idx="12"/>
          </p:nvPr>
        </p:nvSpPr>
        <p:spPr/>
        <p:txBody>
          <a:bodyPr/>
          <a:lstStyle/>
          <a:p>
            <a:fld id="{57238240-EDAE-EE4A-BC53-BD1E713778EA}" type="slidenum">
              <a:rPr lang="en-US" smtClean="0"/>
              <a:t>‹#›</a:t>
            </a:fld>
            <a:endParaRPr lang="en-US" dirty="0"/>
          </a:p>
        </p:txBody>
      </p:sp>
    </p:spTree>
    <p:extLst>
      <p:ext uri="{BB962C8B-B14F-4D97-AF65-F5344CB8AC3E}">
        <p14:creationId xmlns:p14="http://schemas.microsoft.com/office/powerpoint/2010/main" val="9802867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E4AA8-694F-8842-8D92-521B29877086}" type="datetime1">
              <a:rPr lang="en-AU" smtClean="0"/>
              <a:t>1/10/25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Copyright Grief and Loss Theory  Jane Oakley-Lohm 2006</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38240-EDAE-EE4A-BC53-BD1E713778EA}" type="slidenum">
              <a:rPr lang="en-US" smtClean="0"/>
              <a:t>‹#›</a:t>
            </a:fld>
            <a:endParaRPr lang="en-US" dirty="0"/>
          </a:p>
        </p:txBody>
      </p:sp>
    </p:spTree>
    <p:extLst>
      <p:ext uri="{BB962C8B-B14F-4D97-AF65-F5344CB8AC3E}">
        <p14:creationId xmlns:p14="http://schemas.microsoft.com/office/powerpoint/2010/main" val="3738358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png"/><Relationship Id="rId1" Type="http://schemas.microsoft.com/office/2007/relationships/media" Target="../media/media9.wav"/><Relationship Id="rId2" Type="http://schemas.openxmlformats.org/officeDocument/2006/relationships/audio" Target="../media/media9.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png"/><Relationship Id="rId1" Type="http://schemas.microsoft.com/office/2007/relationships/media" Target="../media/media10.wav"/><Relationship Id="rId2" Type="http://schemas.openxmlformats.org/officeDocument/2006/relationships/audio" Target="../media/media10.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1.wav"/><Relationship Id="rId2" Type="http://schemas.openxmlformats.org/officeDocument/2006/relationships/audio" Target="../media/media11.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png"/><Relationship Id="rId1" Type="http://schemas.microsoft.com/office/2007/relationships/media" Target="../media/media12.wav"/><Relationship Id="rId2" Type="http://schemas.openxmlformats.org/officeDocument/2006/relationships/audio" Target="../media/media12.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3.wav"/><Relationship Id="rId2" Type="http://schemas.openxmlformats.org/officeDocument/2006/relationships/audio" Target="../media/media13.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2.png"/><Relationship Id="rId1" Type="http://schemas.microsoft.com/office/2007/relationships/media" Target="../media/media14.wav"/><Relationship Id="rId2" Type="http://schemas.openxmlformats.org/officeDocument/2006/relationships/audio" Target="../media/media14.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5.wav"/><Relationship Id="rId2" Type="http://schemas.openxmlformats.org/officeDocument/2006/relationships/audio" Target="../media/media15.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4.png"/><Relationship Id="rId6" Type="http://schemas.openxmlformats.org/officeDocument/2006/relationships/image" Target="../media/image2.png"/><Relationship Id="rId1" Type="http://schemas.microsoft.com/office/2007/relationships/media" Target="../media/media16.wav"/><Relationship Id="rId2" Type="http://schemas.openxmlformats.org/officeDocument/2006/relationships/audio" Target="../media/media16.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jpg"/><Relationship Id="rId6"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3.jpg"/><Relationship Id="rId6"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5000" y="419100"/>
            <a:ext cx="8051800" cy="5937250"/>
          </a:xfrm>
          <a:prstGeom prst="rect">
            <a:avLst/>
          </a:prstGeom>
          <a:solidFill>
            <a:schemeClr val="accent3">
              <a:lumMod val="20000"/>
              <a:lumOff val="80000"/>
            </a:schemeClr>
          </a:solidFill>
        </p:spPr>
        <p:txBody>
          <a:bodyPr wrap="square" rtlCol="0">
            <a:spAutoFit/>
          </a:bodyPr>
          <a:lstStyle/>
          <a:p>
            <a:endParaRPr lang="en-US" dirty="0"/>
          </a:p>
        </p:txBody>
      </p:sp>
      <p:sp>
        <p:nvSpPr>
          <p:cNvPr id="2" name="Footer Placeholder 1"/>
          <p:cNvSpPr>
            <a:spLocks noGrp="1"/>
          </p:cNvSpPr>
          <p:nvPr>
            <p:ph type="ftr" sz="quarter" idx="11"/>
          </p:nvPr>
        </p:nvSpPr>
        <p:spPr/>
        <p:txBody>
          <a:bodyPr/>
          <a:lstStyle/>
          <a:p>
            <a:r>
              <a:rPr lang="en-US" smtClean="0"/>
              <a:t>© Copyright Grief and Loss Theory  Jane Oakley-Lohm 2006</a:t>
            </a:r>
            <a:endParaRPr lang="en-US" dirty="0"/>
          </a:p>
        </p:txBody>
      </p:sp>
      <p:sp>
        <p:nvSpPr>
          <p:cNvPr id="3" name="Rectangle 2"/>
          <p:cNvSpPr/>
          <p:nvPr/>
        </p:nvSpPr>
        <p:spPr>
          <a:xfrm>
            <a:off x="393700" y="984935"/>
            <a:ext cx="8496300" cy="4462760"/>
          </a:xfrm>
          <a:prstGeom prst="rect">
            <a:avLst/>
          </a:prstGeom>
        </p:spPr>
        <p:txBody>
          <a:bodyPr wrap="square">
            <a:spAutoFit/>
          </a:bodyPr>
          <a:lstStyle/>
          <a:p>
            <a:pPr algn="ctr"/>
            <a:r>
              <a:rPr lang="en-US" sz="6000" b="1" i="1" dirty="0" smtClean="0"/>
              <a:t>Trauma </a:t>
            </a:r>
            <a:r>
              <a:rPr lang="mr-IN" sz="6000" b="1" i="1" dirty="0" smtClean="0"/>
              <a:t>–</a:t>
            </a:r>
            <a:r>
              <a:rPr lang="en-US" sz="6000" b="1" i="1" dirty="0" smtClean="0"/>
              <a:t> Grief &amp; Loss</a:t>
            </a:r>
          </a:p>
          <a:p>
            <a:pPr algn="ctr"/>
            <a:endParaRPr lang="en-US" sz="4800" dirty="0"/>
          </a:p>
          <a:p>
            <a:pPr algn="ctr"/>
            <a:r>
              <a:rPr lang="en-US" sz="4800" dirty="0" smtClean="0"/>
              <a:t>By Jane </a:t>
            </a:r>
            <a:r>
              <a:rPr lang="en-US" sz="4800" dirty="0"/>
              <a:t>Oakley-</a:t>
            </a:r>
            <a:r>
              <a:rPr lang="en-US" sz="4800" dirty="0" err="1" smtClean="0"/>
              <a:t>Lohm</a:t>
            </a:r>
            <a:endParaRPr lang="en-US" sz="4800" dirty="0" smtClean="0"/>
          </a:p>
          <a:p>
            <a:pPr algn="ctr"/>
            <a:endParaRPr lang="en-US" sz="4800" dirty="0"/>
          </a:p>
          <a:p>
            <a:pPr algn="ctr"/>
            <a:r>
              <a:rPr lang="en-US" sz="3200" i="1" dirty="0" smtClean="0"/>
              <a:t>An interactive presentation at your own pace.</a:t>
            </a:r>
            <a:endParaRPr lang="en-US" sz="3200" i="1" dirty="0"/>
          </a:p>
          <a:p>
            <a:endParaRPr lang="en-US" sz="4800" dirty="0"/>
          </a:p>
        </p:txBody>
      </p:sp>
    </p:spTree>
    <p:extLst>
      <p:ext uri="{BB962C8B-B14F-4D97-AF65-F5344CB8AC3E}">
        <p14:creationId xmlns:p14="http://schemas.microsoft.com/office/powerpoint/2010/main" val="41122307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grief</a:t>
            </a:r>
            <a:endParaRPr lang="en-US" dirty="0"/>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pPr marL="0" indent="0" algn="ctr">
              <a:buNone/>
            </a:pPr>
            <a:r>
              <a:rPr lang="en-US" i="1" u="sng" dirty="0" smtClean="0"/>
              <a:t>Grief is the natural reaction to a loss</a:t>
            </a:r>
            <a:endParaRPr lang="en-US" dirty="0" smtClean="0"/>
          </a:p>
          <a:p>
            <a:r>
              <a:rPr lang="en-US" dirty="0" smtClean="0"/>
              <a:t>Building a rapport with someone grieving will help them to  share what they are going through</a:t>
            </a:r>
          </a:p>
          <a:p>
            <a:r>
              <a:rPr lang="en-US" dirty="0" smtClean="0"/>
              <a:t>Often people don</a:t>
            </a:r>
            <a:r>
              <a:rPr lang="fr-FR" dirty="0" smtClean="0"/>
              <a:t>’</a:t>
            </a:r>
            <a:r>
              <a:rPr lang="en-US" dirty="0" smtClean="0"/>
              <a:t>t know how a situation is effecting them, they could feel confused, or perhaps  they don</a:t>
            </a:r>
            <a:r>
              <a:rPr lang="fr-FR" dirty="0" smtClean="0"/>
              <a:t>’</a:t>
            </a:r>
            <a:r>
              <a:rPr lang="en-US" dirty="0" smtClean="0"/>
              <a:t>t understand any part of what they are feeling, they are just emotionally. </a:t>
            </a:r>
          </a:p>
          <a:p>
            <a:r>
              <a:rPr lang="en-US" dirty="0"/>
              <a:t>In the western world today more people do seek help </a:t>
            </a:r>
          </a:p>
          <a:p>
            <a:r>
              <a:rPr lang="en-US" dirty="0"/>
              <a:t>Before someone can access the right help in </a:t>
            </a:r>
            <a:r>
              <a:rPr lang="en-US" dirty="0" smtClean="0"/>
              <a:t>grief or support someone in grief </a:t>
            </a:r>
            <a:r>
              <a:rPr lang="en-US" dirty="0"/>
              <a:t>they must understand a bit about what is grief ?</a:t>
            </a:r>
          </a:p>
          <a:p>
            <a:pPr marL="0" indent="0" algn="ctr">
              <a:buNone/>
            </a:pPr>
            <a:endParaRPr lang="en-US"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200" y="320676"/>
            <a:ext cx="812800" cy="812800"/>
          </a:xfrm>
          <a:prstGeom prst="rect">
            <a:avLst/>
          </a:prstGeom>
        </p:spPr>
      </p:pic>
    </p:spTree>
    <p:extLst>
      <p:ext uri="{BB962C8B-B14F-4D97-AF65-F5344CB8AC3E}">
        <p14:creationId xmlns:p14="http://schemas.microsoft.com/office/powerpoint/2010/main" val="24893513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grief?</a:t>
            </a:r>
            <a:endParaRPr lang="en-US" dirty="0"/>
          </a:p>
        </p:txBody>
      </p:sp>
      <p:sp>
        <p:nvSpPr>
          <p:cNvPr id="3" name="Content Placeholder 2"/>
          <p:cNvSpPr>
            <a:spLocks noGrp="1"/>
          </p:cNvSpPr>
          <p:nvPr>
            <p:ph idx="1"/>
          </p:nvPr>
        </p:nvSpPr>
        <p:spPr>
          <a:xfrm>
            <a:off x="457200" y="1270000"/>
            <a:ext cx="8229600" cy="4856163"/>
          </a:xfrm>
        </p:spPr>
        <p:txBody>
          <a:bodyPr>
            <a:normAutofit/>
          </a:bodyPr>
          <a:lstStyle/>
          <a:p>
            <a:r>
              <a:rPr lang="en-US" dirty="0" smtClean="0"/>
              <a:t>Grief is a response to anything that is taken away from us- where we feel we are not in control. Somewhere between 1-10</a:t>
            </a:r>
          </a:p>
          <a:p>
            <a:r>
              <a:rPr lang="en-US" dirty="0" smtClean="0"/>
              <a:t>Grief is a response to a change that we don’t instigate and that we don</a:t>
            </a:r>
            <a:r>
              <a:rPr lang="fr-FR" dirty="0" smtClean="0"/>
              <a:t>’</a:t>
            </a:r>
            <a:r>
              <a:rPr lang="en-US" dirty="0" smtClean="0"/>
              <a:t>t like. </a:t>
            </a:r>
          </a:p>
          <a:p>
            <a:r>
              <a:rPr lang="en-US" dirty="0" smtClean="0"/>
              <a:t>In western society people mostly like to be in control of what they do, therefore when they feel something has happened that is out of their control they often don</a:t>
            </a:r>
            <a:r>
              <a:rPr lang="fr-FR" dirty="0" smtClean="0"/>
              <a:t>’</a:t>
            </a:r>
            <a:r>
              <a:rPr lang="en-US" dirty="0" smtClean="0"/>
              <a:t>t like </a:t>
            </a:r>
            <a:r>
              <a:rPr lang="en-US" dirty="0"/>
              <a:t>it. </a:t>
            </a:r>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900" y="457200"/>
            <a:ext cx="812800" cy="812800"/>
          </a:xfrm>
          <a:prstGeom prst="rect">
            <a:avLst/>
          </a:prstGeom>
        </p:spPr>
      </p:pic>
    </p:spTree>
    <p:extLst>
      <p:ext uri="{BB962C8B-B14F-4D97-AF65-F5344CB8AC3E}">
        <p14:creationId xmlns:p14="http://schemas.microsoft.com/office/powerpoint/2010/main" val="10536890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8700" y="1358901"/>
            <a:ext cx="4038600" cy="5059362"/>
          </a:xfrm>
        </p:spPr>
        <p:txBody>
          <a:bodyPr>
            <a:noAutofit/>
          </a:bodyPr>
          <a:lstStyle/>
          <a:p>
            <a:pPr lvl="0"/>
            <a:r>
              <a:rPr lang="en-AU" sz="1800" dirty="0" smtClean="0"/>
              <a:t>having </a:t>
            </a:r>
            <a:r>
              <a:rPr lang="en-AU" sz="1800" dirty="0"/>
              <a:t>to give up something that is special to you		</a:t>
            </a:r>
          </a:p>
          <a:p>
            <a:pPr lvl="0"/>
            <a:r>
              <a:rPr lang="en-AU" sz="1800" dirty="0"/>
              <a:t>loss of a family </a:t>
            </a:r>
            <a:r>
              <a:rPr lang="en-AU" sz="1800" dirty="0" smtClean="0"/>
              <a:t>role</a:t>
            </a:r>
          </a:p>
          <a:p>
            <a:pPr lvl="0"/>
            <a:r>
              <a:rPr lang="en-AU" sz="1800" dirty="0"/>
              <a:t>l</a:t>
            </a:r>
            <a:r>
              <a:rPr lang="en-AU" sz="1800" dirty="0" smtClean="0"/>
              <a:t>oss of tradition</a:t>
            </a:r>
            <a:endParaRPr lang="en-AU" sz="1800" dirty="0"/>
          </a:p>
          <a:p>
            <a:pPr lvl="0"/>
            <a:r>
              <a:rPr lang="en-AU" sz="1800" dirty="0"/>
              <a:t>loss of your home		</a:t>
            </a:r>
          </a:p>
          <a:p>
            <a:pPr lvl="0"/>
            <a:r>
              <a:rPr lang="en-AU" sz="1800" dirty="0"/>
              <a:t>loss of future plans		</a:t>
            </a:r>
          </a:p>
          <a:p>
            <a:pPr lvl="0"/>
            <a:r>
              <a:rPr lang="en-AU" sz="1800" dirty="0"/>
              <a:t>loss of the ability  to provide for one’s self and others</a:t>
            </a:r>
          </a:p>
          <a:p>
            <a:pPr lvl="0"/>
            <a:r>
              <a:rPr lang="en-AU" sz="1800" dirty="0"/>
              <a:t>loss of a dream			</a:t>
            </a:r>
          </a:p>
          <a:p>
            <a:pPr lvl="0"/>
            <a:r>
              <a:rPr lang="en-AU" sz="1800" dirty="0"/>
              <a:t>loss of </a:t>
            </a:r>
            <a:r>
              <a:rPr lang="en-AU" sz="1800" dirty="0" smtClean="0"/>
              <a:t>direction</a:t>
            </a:r>
            <a:endParaRPr lang="en-AU" sz="1800" dirty="0"/>
          </a:p>
          <a:p>
            <a:pPr lvl="0"/>
            <a:r>
              <a:rPr lang="en-AU" sz="1800" dirty="0"/>
              <a:t>loss of someone to share your life and stories with </a:t>
            </a:r>
            <a:endParaRPr lang="en-AU" sz="1800" dirty="0" smtClean="0"/>
          </a:p>
          <a:p>
            <a:pPr lvl="0"/>
            <a:r>
              <a:rPr lang="en-AU" sz="1800" dirty="0"/>
              <a:t>c</a:t>
            </a:r>
            <a:r>
              <a:rPr lang="en-AU" sz="1800" dirty="0" smtClean="0"/>
              <a:t>ompounding losses</a:t>
            </a:r>
            <a:endParaRPr lang="en-AU" sz="1800" dirty="0"/>
          </a:p>
          <a:p>
            <a:pPr lvl="0"/>
            <a:r>
              <a:rPr lang="en-AU" sz="1800" dirty="0"/>
              <a:t>and so much more</a:t>
            </a:r>
            <a:r>
              <a:rPr lang="en-AU" sz="1800" dirty="0" smtClean="0"/>
              <a:t>.</a:t>
            </a:r>
            <a:endParaRPr lang="en-AU" sz="1800"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sp>
        <p:nvSpPr>
          <p:cNvPr id="5" name="Content Placeholder 2"/>
          <p:cNvSpPr txBox="1">
            <a:spLocks/>
          </p:cNvSpPr>
          <p:nvPr/>
        </p:nvSpPr>
        <p:spPr>
          <a:xfrm>
            <a:off x="419100" y="749300"/>
            <a:ext cx="4432300" cy="5529263"/>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8000" dirty="0" smtClean="0"/>
              <a:t>Trauma &amp; Grief can be: </a:t>
            </a:r>
          </a:p>
          <a:p>
            <a:endParaRPr lang="en-AU" b="1" dirty="0" smtClean="0"/>
          </a:p>
          <a:p>
            <a:r>
              <a:rPr lang="en-AU" sz="5500" dirty="0" smtClean="0"/>
              <a:t>death of a family member or friend</a:t>
            </a:r>
          </a:p>
          <a:p>
            <a:r>
              <a:rPr lang="en-AU" sz="5500" dirty="0" smtClean="0"/>
              <a:t>loss of job or job opportunity	</a:t>
            </a:r>
          </a:p>
          <a:p>
            <a:r>
              <a:rPr lang="en-AU" sz="5500" dirty="0" smtClean="0"/>
              <a:t>ill health</a:t>
            </a:r>
          </a:p>
          <a:p>
            <a:r>
              <a:rPr lang="en-AU" sz="5500" dirty="0" smtClean="0"/>
              <a:t>friends or family members shifting on ending a relationship</a:t>
            </a:r>
          </a:p>
          <a:p>
            <a:r>
              <a:rPr lang="en-AU" sz="5500" dirty="0" smtClean="0"/>
              <a:t>death of an animal</a:t>
            </a:r>
          </a:p>
          <a:p>
            <a:r>
              <a:rPr lang="en-AU" sz="5500" dirty="0" smtClean="0"/>
              <a:t>loss a role in life		</a:t>
            </a:r>
          </a:p>
          <a:p>
            <a:r>
              <a:rPr lang="en-AU" sz="5500" dirty="0" smtClean="0"/>
              <a:t>financial loss				</a:t>
            </a:r>
          </a:p>
          <a:p>
            <a:r>
              <a:rPr lang="en-AU" sz="5500" dirty="0" smtClean="0"/>
              <a:t>loss of something sentimental</a:t>
            </a:r>
          </a:p>
          <a:p>
            <a:r>
              <a:rPr lang="en-AU" sz="5500" dirty="0" smtClean="0"/>
              <a:t>loss of a way of life		</a:t>
            </a:r>
          </a:p>
          <a:p>
            <a:r>
              <a:rPr lang="en-AU" sz="5500" dirty="0" smtClean="0"/>
              <a:t>loss of identity				</a:t>
            </a:r>
          </a:p>
          <a:p>
            <a:r>
              <a:rPr lang="en-AU" sz="5500" dirty="0" smtClean="0"/>
              <a:t>loss of rights or freedom</a:t>
            </a:r>
          </a:p>
          <a:p>
            <a:pPr lvl="0"/>
            <a:r>
              <a:rPr lang="en-AU" sz="5500" dirty="0"/>
              <a:t>loss of culture and </a:t>
            </a:r>
            <a:r>
              <a:rPr lang="en-AU" sz="5500" dirty="0" smtClean="0"/>
              <a:t>language</a:t>
            </a:r>
          </a:p>
          <a:p>
            <a:pPr lvl="0"/>
            <a:r>
              <a:rPr lang="en-AU" sz="5500" dirty="0" smtClean="0"/>
              <a:t>A traumatic experience where there has been fear, death, felt trapped, abused, torture, rape, witness to violence </a:t>
            </a:r>
            <a:r>
              <a:rPr lang="en-AU" sz="5500" dirty="0" err="1" smtClean="0"/>
              <a:t>eg</a:t>
            </a:r>
            <a:r>
              <a:rPr lang="en-AU" sz="5500" dirty="0" smtClean="0"/>
              <a:t> shooting</a:t>
            </a:r>
          </a:p>
          <a:p>
            <a:endParaRPr lang="en-US" sz="5600" dirty="0" smtClean="0"/>
          </a:p>
          <a:p>
            <a:endParaRPr lang="en-US" sz="5600" dirty="0" smtClean="0"/>
          </a:p>
          <a:p>
            <a:pPr marL="0" indent="0">
              <a:buFont typeface="Arial"/>
              <a:buNone/>
            </a:pP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95900" y="342900"/>
            <a:ext cx="812800" cy="812800"/>
          </a:xfrm>
          <a:prstGeom prst="rect">
            <a:avLst/>
          </a:prstGeom>
        </p:spPr>
      </p:pic>
    </p:spTree>
    <p:extLst>
      <p:ext uri="{BB962C8B-B14F-4D97-AF65-F5344CB8AC3E}">
        <p14:creationId xmlns:p14="http://schemas.microsoft.com/office/powerpoint/2010/main" val="11284507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a:t>
            </a:r>
            <a:endParaRPr lang="en-US" dirty="0"/>
          </a:p>
        </p:txBody>
      </p:sp>
      <p:sp>
        <p:nvSpPr>
          <p:cNvPr id="3" name="Content Placeholder 2"/>
          <p:cNvSpPr>
            <a:spLocks noGrp="1"/>
          </p:cNvSpPr>
          <p:nvPr>
            <p:ph idx="1"/>
          </p:nvPr>
        </p:nvSpPr>
        <p:spPr/>
        <p:txBody>
          <a:bodyPr/>
          <a:lstStyle/>
          <a:p>
            <a:pPr marL="0" indent="0">
              <a:buNone/>
            </a:pPr>
            <a:r>
              <a:rPr lang="en-US" dirty="0" smtClean="0"/>
              <a:t>There is information that states some severe trauma can be caused when:</a:t>
            </a:r>
          </a:p>
          <a:p>
            <a:r>
              <a:rPr lang="en-US" dirty="0" smtClean="0"/>
              <a:t>Undergone in childhood</a:t>
            </a:r>
          </a:p>
          <a:p>
            <a:r>
              <a:rPr lang="en-US" dirty="0" smtClean="0"/>
              <a:t>Repeated</a:t>
            </a:r>
          </a:p>
          <a:p>
            <a:r>
              <a:rPr lang="en-US" dirty="0" smtClean="0"/>
              <a:t>Perpetrated by a caregiver</a:t>
            </a:r>
          </a:p>
          <a:p>
            <a:r>
              <a:rPr lang="en-US" dirty="0" smtClean="0"/>
              <a:t>Human caused</a:t>
            </a:r>
          </a:p>
          <a:p>
            <a:r>
              <a:rPr lang="en-US" dirty="0" smtClean="0"/>
              <a:t>Unpredictable</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spTree>
    <p:extLst>
      <p:ext uri="{BB962C8B-B14F-4D97-AF65-F5344CB8AC3E}">
        <p14:creationId xmlns:p14="http://schemas.microsoft.com/office/powerpoint/2010/main" val="675545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 effects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Some people may show signs of:</a:t>
            </a:r>
          </a:p>
          <a:p>
            <a:r>
              <a:rPr lang="en-US" dirty="0"/>
              <a:t>d</a:t>
            </a:r>
            <a:r>
              <a:rPr lang="en-US" dirty="0" smtClean="0"/>
              <a:t>epression</a:t>
            </a:r>
          </a:p>
          <a:p>
            <a:r>
              <a:rPr lang="en-US" dirty="0" smtClean="0"/>
              <a:t>anxiety</a:t>
            </a:r>
          </a:p>
          <a:p>
            <a:r>
              <a:rPr lang="en-US" dirty="0"/>
              <a:t>p</a:t>
            </a:r>
            <a:r>
              <a:rPr lang="en-US" dirty="0" smtClean="0"/>
              <a:t>ost traumatic stress disorder</a:t>
            </a:r>
          </a:p>
          <a:p>
            <a:r>
              <a:rPr lang="en-US" dirty="0"/>
              <a:t>e</a:t>
            </a:r>
            <a:r>
              <a:rPr lang="en-US" dirty="0" smtClean="0"/>
              <a:t>ating disorders</a:t>
            </a:r>
          </a:p>
          <a:p>
            <a:r>
              <a:rPr lang="en-US" dirty="0"/>
              <a:t>s</a:t>
            </a:r>
            <a:r>
              <a:rPr lang="en-US" dirty="0" smtClean="0"/>
              <a:t>ubstance abuse and dependence</a:t>
            </a:r>
          </a:p>
          <a:p>
            <a:r>
              <a:rPr lang="en-US" dirty="0" smtClean="0"/>
              <a:t>personality disorders</a:t>
            </a:r>
          </a:p>
          <a:p>
            <a:r>
              <a:rPr lang="en-US" dirty="0"/>
              <a:t>d</a:t>
            </a:r>
            <a:r>
              <a:rPr lang="en-US" dirty="0" smtClean="0"/>
              <a:t>issociative disorders</a:t>
            </a:r>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spTree>
    <p:extLst>
      <p:ext uri="{BB962C8B-B14F-4D97-AF65-F5344CB8AC3E}">
        <p14:creationId xmlns:p14="http://schemas.microsoft.com/office/powerpoint/2010/main" val="2737743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3700"/>
            <a:ext cx="8229600" cy="5732463"/>
          </a:xfrm>
        </p:spPr>
        <p:txBody>
          <a:bodyPr>
            <a:normAutofit/>
          </a:bodyPr>
          <a:lstStyle/>
          <a:p>
            <a:pPr marL="0" indent="0" algn="ctr">
              <a:buNone/>
            </a:pPr>
            <a:r>
              <a:rPr lang="en-US" dirty="0" smtClean="0"/>
              <a:t> 			In this presentation we are going to be touching on:	</a:t>
            </a:r>
          </a:p>
          <a:p>
            <a:pPr marL="0" indent="0">
              <a:buNone/>
            </a:pPr>
            <a:endParaRPr lang="en-US" dirty="0"/>
          </a:p>
          <a:p>
            <a:r>
              <a:rPr lang="en-US" dirty="0" smtClean="0"/>
              <a:t>Grief responses</a:t>
            </a:r>
          </a:p>
          <a:p>
            <a:r>
              <a:rPr lang="en-US" dirty="0" smtClean="0"/>
              <a:t>Body responses</a:t>
            </a:r>
          </a:p>
          <a:p>
            <a:r>
              <a:rPr lang="en-US" dirty="0" smtClean="0"/>
              <a:t>Normalise grief</a:t>
            </a:r>
          </a:p>
          <a:p>
            <a:r>
              <a:rPr lang="en-US" dirty="0" smtClean="0"/>
              <a:t>Build rapport</a:t>
            </a:r>
          </a:p>
          <a:p>
            <a:r>
              <a:rPr lang="en-US" dirty="0" smtClean="0"/>
              <a:t>Stages of grief (western culture)</a:t>
            </a:r>
          </a:p>
          <a:p>
            <a:r>
              <a:rPr lang="en-US" dirty="0" smtClean="0"/>
              <a:t>Cultures work differently in grief etc</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9300" y="647700"/>
            <a:ext cx="812800" cy="812800"/>
          </a:xfrm>
          <a:prstGeom prst="rect">
            <a:avLst/>
          </a:prstGeom>
        </p:spPr>
      </p:pic>
    </p:spTree>
    <p:extLst>
      <p:ext uri="{BB962C8B-B14F-4D97-AF65-F5344CB8AC3E}">
        <p14:creationId xmlns:p14="http://schemas.microsoft.com/office/powerpoint/2010/main" val="20147613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Normalise Grief</a:t>
            </a:r>
            <a:endParaRPr lang="en-US" dirty="0"/>
          </a:p>
        </p:txBody>
      </p:sp>
      <p:sp>
        <p:nvSpPr>
          <p:cNvPr id="3" name="Content Placeholder 2"/>
          <p:cNvSpPr>
            <a:spLocks noGrp="1"/>
          </p:cNvSpPr>
          <p:nvPr>
            <p:ph idx="1"/>
          </p:nvPr>
        </p:nvSpPr>
        <p:spPr/>
        <p:txBody>
          <a:bodyPr>
            <a:normAutofit/>
          </a:bodyPr>
          <a:lstStyle/>
          <a:p>
            <a:r>
              <a:rPr lang="en-US" dirty="0" smtClean="0"/>
              <a:t>It is normal to feel: sad, angry, anxious, shocked, overwhelmed, regretful, relieved, guilt,	isolated, irritable or numb in grief.</a:t>
            </a:r>
          </a:p>
          <a:p>
            <a:r>
              <a:rPr lang="en-US" dirty="0" smtClean="0"/>
              <a:t>To help people </a:t>
            </a:r>
            <a:r>
              <a:rPr lang="en-US" dirty="0"/>
              <a:t>t</a:t>
            </a:r>
            <a:r>
              <a:rPr lang="en-US" dirty="0" smtClean="0"/>
              <a:t>hrough this process it is important to have friends and family support and a counsellor that can normalise these emotions to the person. Having one day good and one day bad is normal.</a:t>
            </a:r>
          </a:p>
          <a:p>
            <a:endParaRPr lang="en-US"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6600" y="431800"/>
            <a:ext cx="812800" cy="812800"/>
          </a:xfrm>
          <a:prstGeom prst="rect">
            <a:avLst/>
          </a:prstGeom>
        </p:spPr>
      </p:pic>
    </p:spTree>
    <p:extLst>
      <p:ext uri="{BB962C8B-B14F-4D97-AF65-F5344CB8AC3E}">
        <p14:creationId xmlns:p14="http://schemas.microsoft.com/office/powerpoint/2010/main" val="12481914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9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35" y="-7600"/>
            <a:ext cx="8229600" cy="1143000"/>
          </a:xfrm>
        </p:spPr>
        <p:txBody>
          <a:bodyPr>
            <a:normAutofit fontScale="90000"/>
          </a:bodyPr>
          <a:lstStyle/>
          <a:p>
            <a:r>
              <a:rPr lang="en-US" dirty="0" smtClean="0"/>
              <a:t>Individual Verses</a:t>
            </a:r>
            <a:br>
              <a:rPr lang="en-US" dirty="0" smtClean="0"/>
            </a:br>
            <a:r>
              <a:rPr lang="en-US" dirty="0" smtClean="0"/>
              <a:t> Community Support</a:t>
            </a:r>
            <a:endParaRPr lang="en-US" dirty="0"/>
          </a:p>
        </p:txBody>
      </p:sp>
      <p:sp>
        <p:nvSpPr>
          <p:cNvPr id="3" name="Content Placeholder 2"/>
          <p:cNvSpPr>
            <a:spLocks noGrp="1"/>
          </p:cNvSpPr>
          <p:nvPr>
            <p:ph idx="1"/>
          </p:nvPr>
        </p:nvSpPr>
        <p:spPr>
          <a:xfrm>
            <a:off x="457200" y="1231900"/>
            <a:ext cx="8229600" cy="5003800"/>
          </a:xfrm>
        </p:spPr>
        <p:txBody>
          <a:bodyPr>
            <a:normAutofit fontScale="92500" lnSpcReduction="20000"/>
          </a:bodyPr>
          <a:lstStyle/>
          <a:p>
            <a:r>
              <a:rPr lang="en-AU" sz="3500" dirty="0" smtClean="0"/>
              <a:t>The key here is understanding people working as individual’s verses people working as a community. </a:t>
            </a:r>
          </a:p>
          <a:p>
            <a:pPr>
              <a:spcBef>
                <a:spcPts val="0"/>
              </a:spcBef>
              <a:defRPr/>
            </a:pPr>
            <a:r>
              <a:rPr lang="en-AU" sz="3500" dirty="0"/>
              <a:t>Community is also known as family in some Aboriginal communities</a:t>
            </a:r>
            <a:r>
              <a:rPr lang="en-AU" sz="3500" dirty="0" smtClean="0"/>
              <a:t>.</a:t>
            </a:r>
            <a:endParaRPr lang="en-AU" sz="3500" dirty="0"/>
          </a:p>
          <a:p>
            <a:pPr>
              <a:spcBef>
                <a:spcPts val="0"/>
              </a:spcBef>
              <a:defRPr/>
            </a:pPr>
            <a:r>
              <a:rPr lang="en-AU" sz="3500" dirty="0"/>
              <a:t> From the people that I have talked </a:t>
            </a:r>
            <a:r>
              <a:rPr lang="en-AU" sz="3500" dirty="0" smtClean="0"/>
              <a:t>with, </a:t>
            </a:r>
            <a:r>
              <a:rPr lang="en-AU" sz="3500" dirty="0"/>
              <a:t>it appears that the harsher the living conditions in communities the closer people have to work together and rely on one another to survive. </a:t>
            </a:r>
          </a:p>
          <a:p>
            <a:pPr>
              <a:spcBef>
                <a:spcPts val="0"/>
              </a:spcBef>
              <a:defRPr/>
            </a:pPr>
            <a:r>
              <a:rPr lang="en-AU" sz="3500" dirty="0"/>
              <a:t>They must work as a team and not as an individual.</a:t>
            </a:r>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00" y="322600"/>
            <a:ext cx="812800" cy="812800"/>
          </a:xfrm>
          <a:prstGeom prst="rect">
            <a:avLst/>
          </a:prstGeom>
        </p:spPr>
      </p:pic>
    </p:spTree>
    <p:extLst>
      <p:ext uri="{BB962C8B-B14F-4D97-AF65-F5344CB8AC3E}">
        <p14:creationId xmlns:p14="http://schemas.microsoft.com/office/powerpoint/2010/main" val="21605863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grief tree</a:t>
            </a:r>
            <a:endParaRPr lang="en-US" dirty="0"/>
          </a:p>
        </p:txBody>
      </p:sp>
      <p:sp>
        <p:nvSpPr>
          <p:cNvPr id="3" name="Content Placeholder 2"/>
          <p:cNvSpPr>
            <a:spLocks noGrp="1"/>
          </p:cNvSpPr>
          <p:nvPr>
            <p:ph idx="1"/>
          </p:nvPr>
        </p:nvSpPr>
        <p:spPr/>
        <p:txBody>
          <a:bodyPr>
            <a:normAutofit/>
          </a:bodyPr>
          <a:lstStyle/>
          <a:p>
            <a:pPr>
              <a:spcBef>
                <a:spcPts val="0"/>
              </a:spcBef>
              <a:defRPr/>
            </a:pPr>
            <a:r>
              <a:rPr lang="en-AU" dirty="0"/>
              <a:t>The grief tree shows you how to deal day to day and then </a:t>
            </a:r>
            <a:r>
              <a:rPr lang="en-AU" dirty="0" smtClean="0"/>
              <a:t>it goes </a:t>
            </a:r>
            <a:r>
              <a:rPr lang="en-AU" dirty="0"/>
              <a:t>into how to move forward again with who you are today as you </a:t>
            </a:r>
            <a:r>
              <a:rPr lang="en-AU" dirty="0" smtClean="0"/>
              <a:t>are </a:t>
            </a:r>
            <a:r>
              <a:rPr lang="en-AU" dirty="0"/>
              <a:t>not the same person as you were before the grief</a:t>
            </a:r>
            <a:r>
              <a:rPr lang="en-AU" dirty="0" smtClean="0"/>
              <a:t>.</a:t>
            </a:r>
            <a:endParaRPr lang="en-AU" dirty="0"/>
          </a:p>
          <a:p>
            <a:pPr>
              <a:spcBef>
                <a:spcPts val="0"/>
              </a:spcBef>
              <a:defRPr/>
            </a:pPr>
            <a:r>
              <a:rPr lang="en-AU" dirty="0"/>
              <a:t>First we need to devise a day to day strategy that will nurture us and at the same time assist us to regain some control  back again.</a:t>
            </a:r>
          </a:p>
          <a:p>
            <a:endParaRPr lang="en-US" dirty="0"/>
          </a:p>
          <a:p>
            <a:endParaRPr lang="en-US"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8500" y="431800"/>
            <a:ext cx="812800" cy="812800"/>
          </a:xfrm>
          <a:prstGeom prst="rect">
            <a:avLst/>
          </a:prstGeom>
        </p:spPr>
      </p:pic>
    </p:spTree>
    <p:extLst>
      <p:ext uri="{BB962C8B-B14F-4D97-AF65-F5344CB8AC3E}">
        <p14:creationId xmlns:p14="http://schemas.microsoft.com/office/powerpoint/2010/main" val="4103908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a:t>GRIEF TREE:</a:t>
            </a:r>
            <a:br>
              <a:rPr lang="en-AU" b="1" dirty="0"/>
            </a:br>
            <a:endParaRPr lang="en-US" dirty="0"/>
          </a:p>
        </p:txBody>
      </p:sp>
      <p:pic>
        <p:nvPicPr>
          <p:cNvPr id="6" name="Content Placeholder 5" descr="jol grief tree.png"/>
          <p:cNvPicPr>
            <a:picLocks noGrp="1" noChangeAspect="1"/>
          </p:cNvPicPr>
          <p:nvPr>
            <p:ph idx="1"/>
          </p:nvPr>
        </p:nvPicPr>
        <p:blipFill rotWithShape="1">
          <a:blip r:embed="rId5">
            <a:extLst>
              <a:ext uri="{28A0092B-C50C-407E-A947-70E740481C1C}">
                <a14:useLocalDpi xmlns:a14="http://schemas.microsoft.com/office/drawing/2010/main" val="0"/>
              </a:ext>
            </a:extLst>
          </a:blip>
          <a:srcRect t="2405" b="552"/>
          <a:stretch/>
        </p:blipFill>
        <p:spPr>
          <a:xfrm>
            <a:off x="2362200" y="1041400"/>
            <a:ext cx="4241800" cy="5486400"/>
          </a:xfrm>
        </p:spPr>
      </p:pic>
      <p:sp>
        <p:nvSpPr>
          <p:cNvPr id="3" name="Footer Placeholder 2"/>
          <p:cNvSpPr>
            <a:spLocks noGrp="1"/>
          </p:cNvSpPr>
          <p:nvPr>
            <p:ph type="ftr" sz="quarter" idx="11"/>
          </p:nvPr>
        </p:nvSpPr>
        <p:spPr/>
        <p:txBody>
          <a:bodyPr/>
          <a:lstStyle/>
          <a:p>
            <a:r>
              <a:rPr lang="en-US" smtClean="0"/>
              <a:t>© Copyright Grief and Loss Theory  Jane Oakley-Lohm 2006</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300" y="419100"/>
            <a:ext cx="812800" cy="812800"/>
          </a:xfrm>
          <a:prstGeom prst="rect">
            <a:avLst/>
          </a:prstGeom>
        </p:spPr>
      </p:pic>
    </p:spTree>
    <p:extLst>
      <p:ext uri="{BB962C8B-B14F-4D97-AF65-F5344CB8AC3E}">
        <p14:creationId xmlns:p14="http://schemas.microsoft.com/office/powerpoint/2010/main" val="156853439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968500"/>
          </a:xfrm>
        </p:spPr>
        <p:txBody>
          <a:bodyPr>
            <a:normAutofit fontScale="90000"/>
          </a:bodyPr>
          <a:lstStyle/>
          <a:p>
            <a:r>
              <a:rPr lang="en-US" dirty="0" smtClean="0"/>
              <a:t>Training</a:t>
            </a:r>
            <a:br>
              <a:rPr lang="en-US" dirty="0" smtClean="0"/>
            </a:br>
            <a:r>
              <a:rPr lang="en-US" dirty="0" smtClean="0"/>
              <a:t>Trauma Grief and Loss</a:t>
            </a:r>
            <a:br>
              <a:rPr lang="en-US" dirty="0" smtClean="0"/>
            </a:br>
            <a:r>
              <a:rPr lang="en-US" dirty="0" smtClean="0"/>
              <a:t> from a different perspective  </a:t>
            </a:r>
            <a:endParaRPr lang="en-US" dirty="0"/>
          </a:p>
        </p:txBody>
      </p:sp>
      <p:pic>
        <p:nvPicPr>
          <p:cNvPr id="5" name="Content Placeholder 4" descr="10614150_10205299790994201_7341486520897108960_n.jpg"/>
          <p:cNvPicPr>
            <a:picLocks noGrp="1" noChangeAspect="1"/>
          </p:cNvPicPr>
          <p:nvPr>
            <p:ph idx="1"/>
          </p:nvPr>
        </p:nvPicPr>
        <p:blipFill>
          <a:blip r:embed="rId5">
            <a:extLst>
              <a:ext uri="{28A0092B-C50C-407E-A947-70E740481C1C}">
                <a14:useLocalDpi xmlns:a14="http://schemas.microsoft.com/office/drawing/2010/main" val="0"/>
              </a:ext>
            </a:extLst>
          </a:blip>
          <a:srcRect t="8688" b="8688"/>
          <a:stretch>
            <a:fillRect/>
          </a:stretch>
        </p:blipFill>
        <p:spPr>
          <a:xfrm>
            <a:off x="457200" y="1968500"/>
            <a:ext cx="8229600" cy="4157663"/>
          </a:xfrm>
        </p:spPr>
      </p:pic>
      <p:sp>
        <p:nvSpPr>
          <p:cNvPr id="6" name="TextBox 5"/>
          <p:cNvSpPr txBox="1"/>
          <p:nvPr/>
        </p:nvSpPr>
        <p:spPr>
          <a:xfrm>
            <a:off x="6502400" y="901700"/>
            <a:ext cx="184666" cy="369332"/>
          </a:xfrm>
          <a:prstGeom prst="rect">
            <a:avLst/>
          </a:prstGeom>
          <a:noFill/>
        </p:spPr>
        <p:txBody>
          <a:bodyPr wrap="none" rtlCol="0">
            <a:spAutoFit/>
          </a:bodyPr>
          <a:lstStyle/>
          <a:p>
            <a:endParaRPr lang="en-US" dirty="0"/>
          </a:p>
        </p:txBody>
      </p:sp>
      <p:sp>
        <p:nvSpPr>
          <p:cNvPr id="3" name="Footer Placeholder 2"/>
          <p:cNvSpPr>
            <a:spLocks noGrp="1"/>
          </p:cNvSpPr>
          <p:nvPr>
            <p:ph type="ftr" sz="quarter" idx="11"/>
          </p:nvPr>
        </p:nvSpPr>
        <p:spPr/>
        <p:txBody>
          <a:bodyPr/>
          <a:lstStyle/>
          <a:p>
            <a:r>
              <a:rPr lang="de-DE" dirty="0" smtClean="0"/>
              <a:t>© </a:t>
            </a:r>
            <a:r>
              <a:rPr lang="en-US" dirty="0" smtClean="0"/>
              <a:t>Copyright Grief and Loss Theory</a:t>
            </a:r>
          </a:p>
          <a:p>
            <a:r>
              <a:rPr lang="en-US" dirty="0" smtClean="0"/>
              <a:t> Jane Oakley-Lohm 2006</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8300" y="355600"/>
            <a:ext cx="812800" cy="812800"/>
          </a:xfrm>
          <a:prstGeom prst="rect">
            <a:avLst/>
          </a:prstGeom>
        </p:spPr>
      </p:pic>
    </p:spTree>
    <p:extLst>
      <p:ext uri="{BB962C8B-B14F-4D97-AF65-F5344CB8AC3E}">
        <p14:creationId xmlns:p14="http://schemas.microsoft.com/office/powerpoint/2010/main" val="310386285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Who is Jane Oakley- Lohm</a:t>
            </a:r>
            <a:endParaRPr lang="en-US" dirty="0"/>
          </a:p>
        </p:txBody>
      </p:sp>
      <p:sp>
        <p:nvSpPr>
          <p:cNvPr id="3" name="Content Placeholder 2"/>
          <p:cNvSpPr>
            <a:spLocks noGrp="1"/>
          </p:cNvSpPr>
          <p:nvPr>
            <p:ph idx="1"/>
          </p:nvPr>
        </p:nvSpPr>
        <p:spPr>
          <a:xfrm>
            <a:off x="228600" y="1417638"/>
            <a:ext cx="8458200" cy="4938712"/>
          </a:xfrm>
        </p:spPr>
        <p:txBody>
          <a:bodyPr>
            <a:normAutofit fontScale="85000" lnSpcReduction="20000"/>
          </a:bodyPr>
          <a:lstStyle/>
          <a:p>
            <a:r>
              <a:rPr lang="en-US" dirty="0"/>
              <a:t>Jane Oakley-Lohm is </a:t>
            </a:r>
            <a:r>
              <a:rPr lang="en-US" dirty="0" smtClean="0"/>
              <a:t>a retired clinical supervisor, trainer, counsellor and mediator. </a:t>
            </a:r>
            <a:r>
              <a:rPr lang="en-US" dirty="0"/>
              <a:t>A</a:t>
            </a:r>
            <a:r>
              <a:rPr lang="en-US" dirty="0" smtClean="0"/>
              <a:t> </a:t>
            </a:r>
            <a:r>
              <a:rPr lang="en-US" dirty="0"/>
              <a:t>retired Justice of the Peace for a large remote area of Australia and has experience in establishing and managing projects in Central Australia. </a:t>
            </a:r>
            <a:endParaRPr lang="en-US" dirty="0" smtClean="0"/>
          </a:p>
          <a:p>
            <a:r>
              <a:rPr lang="en-US" dirty="0" smtClean="0"/>
              <a:t>In </a:t>
            </a:r>
            <a:r>
              <a:rPr lang="en-US" dirty="0"/>
              <a:t>this region there are many different cultures and 26 Aboriginal language groups. The vastness of this region can be envisaged when one considers that a map of this region placed over a map of Europe would cover many European countries. </a:t>
            </a:r>
            <a:endParaRPr lang="en-US" dirty="0" smtClean="0"/>
          </a:p>
          <a:p>
            <a:r>
              <a:rPr lang="en-US" dirty="0" smtClean="0"/>
              <a:t>Jane </a:t>
            </a:r>
            <a:r>
              <a:rPr lang="en-US" dirty="0"/>
              <a:t>has lived and worked in Central Australia in Alice Springs and remote areas of Australia for 30 </a:t>
            </a:r>
            <a:r>
              <a:rPr lang="en-US" dirty="0" smtClean="0"/>
              <a:t>years and now resides in Tasmania.</a:t>
            </a: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1500" y="274638"/>
            <a:ext cx="812800" cy="812800"/>
          </a:xfrm>
          <a:prstGeom prst="rect">
            <a:avLst/>
          </a:prstGeom>
        </p:spPr>
      </p:pic>
    </p:spTree>
    <p:extLst>
      <p:ext uri="{BB962C8B-B14F-4D97-AF65-F5344CB8AC3E}">
        <p14:creationId xmlns:p14="http://schemas.microsoft.com/office/powerpoint/2010/main" val="40698879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Background</a:t>
            </a:r>
            <a:endParaRPr lang="en-US" dirty="0"/>
          </a:p>
        </p:txBody>
      </p:sp>
      <p:sp>
        <p:nvSpPr>
          <p:cNvPr id="3" name="Content Placeholder 2"/>
          <p:cNvSpPr>
            <a:spLocks noGrp="1"/>
          </p:cNvSpPr>
          <p:nvPr>
            <p:ph idx="1"/>
          </p:nvPr>
        </p:nvSpPr>
        <p:spPr>
          <a:xfrm>
            <a:off x="457200" y="1600200"/>
            <a:ext cx="8229600" cy="4756150"/>
          </a:xfrm>
        </p:spPr>
        <p:txBody>
          <a:bodyPr>
            <a:normAutofit fontScale="92500" lnSpcReduction="20000"/>
          </a:bodyPr>
          <a:lstStyle/>
          <a:p>
            <a:r>
              <a:rPr lang="en-US" dirty="0" smtClean="0"/>
              <a:t>One </a:t>
            </a:r>
            <a:r>
              <a:rPr lang="en-US" dirty="0"/>
              <a:t>project that I ran was on grief it was run through the </a:t>
            </a:r>
            <a:r>
              <a:rPr lang="en-US" dirty="0" smtClean="0"/>
              <a:t>Northern Territory </a:t>
            </a:r>
            <a:r>
              <a:rPr lang="en-US" dirty="0"/>
              <a:t>Government and La Trobe University of Melbourne</a:t>
            </a:r>
            <a:r>
              <a:rPr lang="en-US" dirty="0" smtClean="0"/>
              <a:t>.</a:t>
            </a:r>
            <a:endParaRPr lang="en-US" dirty="0"/>
          </a:p>
          <a:p>
            <a:r>
              <a:rPr lang="en-US" dirty="0" smtClean="0"/>
              <a:t>It </a:t>
            </a:r>
            <a:r>
              <a:rPr lang="en-US" dirty="0"/>
              <a:t>looked at the different cultures and traditions of the region</a:t>
            </a:r>
            <a:r>
              <a:rPr lang="en-US" dirty="0" smtClean="0"/>
              <a:t>.</a:t>
            </a:r>
            <a:endParaRPr lang="en-US" dirty="0"/>
          </a:p>
          <a:p>
            <a:r>
              <a:rPr lang="en-US" dirty="0" smtClean="0"/>
              <a:t>What was </a:t>
            </a:r>
            <a:r>
              <a:rPr lang="en-US" dirty="0"/>
              <a:t>grief for these people</a:t>
            </a:r>
            <a:r>
              <a:rPr lang="en-US" dirty="0" smtClean="0"/>
              <a:t>?</a:t>
            </a:r>
            <a:endParaRPr lang="en-US" dirty="0"/>
          </a:p>
          <a:p>
            <a:r>
              <a:rPr lang="en-US" dirty="0"/>
              <a:t>How did they manage</a:t>
            </a:r>
            <a:r>
              <a:rPr lang="en-US" dirty="0" smtClean="0"/>
              <a:t>?</a:t>
            </a:r>
            <a:endParaRPr lang="en-US" dirty="0"/>
          </a:p>
          <a:p>
            <a:r>
              <a:rPr lang="en-US" dirty="0" smtClean="0"/>
              <a:t>Did </a:t>
            </a:r>
            <a:r>
              <a:rPr lang="en-US" dirty="0"/>
              <a:t>they </a:t>
            </a:r>
            <a:r>
              <a:rPr lang="en-US" dirty="0" smtClean="0"/>
              <a:t>still have </a:t>
            </a:r>
            <a:r>
              <a:rPr lang="en-US" dirty="0"/>
              <a:t>the resources that they needed in the region and if not what did they require</a:t>
            </a:r>
            <a:r>
              <a:rPr lang="en-US" dirty="0" smtClean="0"/>
              <a:t>?</a:t>
            </a:r>
            <a:endParaRPr lang="en-US" dirty="0"/>
          </a:p>
          <a:p>
            <a:r>
              <a:rPr lang="en-US" dirty="0"/>
              <a:t>From this research I made </a:t>
            </a:r>
            <a:r>
              <a:rPr lang="en-US" dirty="0" smtClean="0"/>
              <a:t>12 </a:t>
            </a:r>
            <a:r>
              <a:rPr lang="en-US" dirty="0"/>
              <a:t>recommendations to the </a:t>
            </a:r>
            <a:r>
              <a:rPr lang="en-US" dirty="0" smtClean="0"/>
              <a:t>Northern Territory </a:t>
            </a:r>
            <a:r>
              <a:rPr lang="en-US" dirty="0"/>
              <a:t>Government.</a:t>
            </a:r>
          </a:p>
          <a:p>
            <a:pPr marL="0" indent="0">
              <a:spcBef>
                <a:spcPts val="0"/>
              </a:spcBef>
              <a:buNone/>
              <a:defRPr/>
            </a:pPr>
            <a:endParaRPr lang="en-AU" sz="2400" dirty="0"/>
          </a:p>
          <a:p>
            <a:pPr marL="0" indent="0">
              <a:spcBef>
                <a:spcPts val="0"/>
              </a:spcBef>
              <a:buNone/>
              <a:defRPr/>
            </a:pPr>
            <a:endParaRPr lang="en-AU" sz="2400" dirty="0"/>
          </a:p>
          <a:p>
            <a:pPr marL="0" indent="0">
              <a:spcBef>
                <a:spcPts val="0"/>
              </a:spcBef>
              <a:buNone/>
              <a:defRPr/>
            </a:pPr>
            <a:endParaRPr lang="en-AU" sz="2400" b="1" dirty="0"/>
          </a:p>
          <a:p>
            <a:pPr marL="0" indent="0">
              <a:spcBef>
                <a:spcPts val="0"/>
              </a:spcBef>
              <a:buNone/>
              <a:defRPr/>
            </a:pPr>
            <a:endParaRPr lang="en-AU" sz="2400" b="1" dirty="0"/>
          </a:p>
          <a:p>
            <a:endParaRPr lang="en-US" sz="4000" dirty="0"/>
          </a:p>
          <a:p>
            <a:endParaRPr lang="en-US"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800" y="419100"/>
            <a:ext cx="812800" cy="812800"/>
          </a:xfrm>
          <a:prstGeom prst="rect">
            <a:avLst/>
          </a:prstGeom>
        </p:spPr>
      </p:pic>
    </p:spTree>
    <p:extLst>
      <p:ext uri="{BB962C8B-B14F-4D97-AF65-F5344CB8AC3E}">
        <p14:creationId xmlns:p14="http://schemas.microsoft.com/office/powerpoint/2010/main" val="20396063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6762"/>
          </a:xfrm>
        </p:spPr>
        <p:txBody>
          <a:bodyPr>
            <a:normAutofit/>
          </a:bodyPr>
          <a:lstStyle/>
          <a:p>
            <a:r>
              <a:rPr lang="en-US" dirty="0" smtClean="0"/>
              <a:t>Compare  Australia to Europe </a:t>
            </a:r>
            <a:endParaRPr lang="en-US" dirty="0"/>
          </a:p>
        </p:txBody>
      </p:sp>
      <p:pic>
        <p:nvPicPr>
          <p:cNvPr id="4" name="Content Placeholder 3" descr="559630_846016312097749_7270879533139420972_n.jpg"/>
          <p:cNvPicPr>
            <a:picLocks noGrp="1" noChangeAspect="1"/>
          </p:cNvPicPr>
          <p:nvPr>
            <p:ph idx="1"/>
          </p:nvPr>
        </p:nvPicPr>
        <p:blipFill>
          <a:blip r:embed="rId5">
            <a:extLst>
              <a:ext uri="{28A0092B-C50C-407E-A947-70E740481C1C}">
                <a14:useLocalDpi xmlns:a14="http://schemas.microsoft.com/office/drawing/2010/main" val="0"/>
              </a:ext>
            </a:extLst>
          </a:blip>
          <a:srcRect t="9753" b="9753"/>
          <a:stretch>
            <a:fillRect/>
          </a:stretch>
        </p:blipFill>
        <p:spPr>
          <a:xfrm>
            <a:off x="457200" y="1041400"/>
            <a:ext cx="8229600" cy="5084763"/>
          </a:xfrm>
        </p:spPr>
      </p:pic>
      <p:sp>
        <p:nvSpPr>
          <p:cNvPr id="3" name="Footer Placeholder 2"/>
          <p:cNvSpPr>
            <a:spLocks noGrp="1"/>
          </p:cNvSpPr>
          <p:nvPr>
            <p:ph type="ftr" sz="quarter" idx="11"/>
          </p:nvPr>
        </p:nvSpPr>
        <p:spPr/>
        <p:txBody>
          <a:bodyPr/>
          <a:lstStyle/>
          <a:p>
            <a:r>
              <a:rPr lang="en-US" smtClean="0"/>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9400" y="274638"/>
            <a:ext cx="812800" cy="812800"/>
          </a:xfrm>
          <a:prstGeom prst="rect">
            <a:avLst/>
          </a:prstGeom>
        </p:spPr>
      </p:pic>
    </p:spTree>
    <p:extLst>
      <p:ext uri="{BB962C8B-B14F-4D97-AF65-F5344CB8AC3E}">
        <p14:creationId xmlns:p14="http://schemas.microsoft.com/office/powerpoint/2010/main" val="24909202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Jane Oakley-</a:t>
            </a:r>
            <a:r>
              <a:rPr lang="en-US" dirty="0" err="1" smtClean="0"/>
              <a:t>Lohm’s</a:t>
            </a:r>
            <a:r>
              <a:rPr lang="en-US" dirty="0" smtClean="0"/>
              <a:t> </a:t>
            </a:r>
            <a:br>
              <a:rPr lang="en-US" dirty="0" smtClean="0"/>
            </a:br>
            <a:r>
              <a:rPr lang="en-US" dirty="0" smtClean="0"/>
              <a:t>Theory of Trauma &amp; Grief	</a:t>
            </a:r>
            <a:endParaRPr lang="en-US" dirty="0"/>
          </a:p>
        </p:txBody>
      </p:sp>
      <p:sp>
        <p:nvSpPr>
          <p:cNvPr id="3" name="Content Placeholder 2"/>
          <p:cNvSpPr>
            <a:spLocks noGrp="1"/>
          </p:cNvSpPr>
          <p:nvPr>
            <p:ph idx="1"/>
          </p:nvPr>
        </p:nvSpPr>
        <p:spPr/>
        <p:txBody>
          <a:bodyPr>
            <a:normAutofit/>
          </a:bodyPr>
          <a:lstStyle/>
          <a:p>
            <a:r>
              <a:rPr lang="en-US" dirty="0" smtClean="0"/>
              <a:t>I am going to take you on a journey of looking at grief from another prospective.</a:t>
            </a:r>
          </a:p>
          <a:p>
            <a:r>
              <a:rPr lang="en-US" dirty="0" smtClean="0"/>
              <a:t>On this journey I will explain a theory of mine which I am happy to share with you.</a:t>
            </a:r>
            <a:endParaRPr lang="en-US" dirty="0"/>
          </a:p>
          <a:p>
            <a:r>
              <a:rPr lang="en-US" dirty="0" smtClean="0"/>
              <a:t>To do this we are going to look at how western cultures deals with loss compared to other older cultures of the world deal with loss</a:t>
            </a:r>
            <a:endParaRPr lang="en-US" dirty="0"/>
          </a:p>
        </p:txBody>
      </p:sp>
      <p:sp>
        <p:nvSpPr>
          <p:cNvPr id="4" name="TextBox 3"/>
          <p:cNvSpPr txBox="1"/>
          <p:nvPr/>
        </p:nvSpPr>
        <p:spPr>
          <a:xfrm>
            <a:off x="-708031" y="5765103"/>
            <a:ext cx="184666" cy="369332"/>
          </a:xfrm>
          <a:prstGeom prst="rect">
            <a:avLst/>
          </a:prstGeom>
          <a:noFill/>
        </p:spPr>
        <p:txBody>
          <a:bodyPr wrap="none" rtlCol="0">
            <a:spAutoFit/>
          </a:bodyPr>
          <a:lstStyle/>
          <a:p>
            <a:endParaRPr lang="en-US" dirty="0"/>
          </a:p>
        </p:txBody>
      </p:sp>
      <p:sp>
        <p:nvSpPr>
          <p:cNvPr id="5" name="Footer Placeholder 4"/>
          <p:cNvSpPr>
            <a:spLocks noGrp="1"/>
          </p:cNvSpPr>
          <p:nvPr>
            <p:ph type="ftr" sz="quarter" idx="11"/>
          </p:nvPr>
        </p:nvSpPr>
        <p:spPr/>
        <p:txBody>
          <a:bodyPr/>
          <a:lstStyle/>
          <a:p>
            <a:r>
              <a:rPr lang="en-US" smtClean="0"/>
              <a:t>© Copyright Grief and Loss Theory  Jane Oakley-Lohm 2006</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74638"/>
            <a:ext cx="812800" cy="812800"/>
          </a:xfrm>
          <a:prstGeom prst="rect">
            <a:avLst/>
          </a:prstGeom>
        </p:spPr>
      </p:pic>
    </p:spTree>
    <p:extLst>
      <p:ext uri="{BB962C8B-B14F-4D97-AF65-F5344CB8AC3E}">
        <p14:creationId xmlns:p14="http://schemas.microsoft.com/office/powerpoint/2010/main" val="17000031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9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Explore grief </a:t>
            </a:r>
            <a:endParaRPr lang="en-US" dirty="0"/>
          </a:p>
        </p:txBody>
      </p:sp>
      <p:sp>
        <p:nvSpPr>
          <p:cNvPr id="3" name="Content Placeholder 2"/>
          <p:cNvSpPr>
            <a:spLocks noGrp="1"/>
          </p:cNvSpPr>
          <p:nvPr>
            <p:ph idx="1"/>
          </p:nvPr>
        </p:nvSpPr>
        <p:spPr>
          <a:xfrm>
            <a:off x="457200" y="1417638"/>
            <a:ext cx="8229600" cy="4938712"/>
          </a:xfrm>
        </p:spPr>
        <p:txBody>
          <a:bodyPr>
            <a:normAutofit/>
          </a:bodyPr>
          <a:lstStyle/>
          <a:p>
            <a:r>
              <a:rPr lang="en-AU" dirty="0"/>
              <a:t>Lets first explore grief and what is </a:t>
            </a:r>
            <a:r>
              <a:rPr lang="en-AU" dirty="0" smtClean="0"/>
              <a:t>a loss? </a:t>
            </a:r>
            <a:endParaRPr lang="en-AU" dirty="0"/>
          </a:p>
          <a:p>
            <a:r>
              <a:rPr lang="en-AU" dirty="0"/>
              <a:t>We all connect better with someone if we have a good understanding of </a:t>
            </a:r>
            <a:r>
              <a:rPr lang="en-AU" dirty="0" smtClean="0"/>
              <a:t>what grief is?</a:t>
            </a:r>
          </a:p>
          <a:p>
            <a:endParaRPr lang="en-US" dirty="0"/>
          </a:p>
          <a:p>
            <a:pPr lvl="1"/>
            <a:r>
              <a:rPr lang="en-US" dirty="0" smtClean="0"/>
              <a:t>Think about the different cultures</a:t>
            </a:r>
            <a:r>
              <a:rPr lang="en-US" dirty="0"/>
              <a:t> </a:t>
            </a:r>
            <a:r>
              <a:rPr lang="en-US" dirty="0" smtClean="0"/>
              <a:t>and religions of the world?</a:t>
            </a:r>
            <a:r>
              <a:rPr lang="en-US" dirty="0"/>
              <a:t> </a:t>
            </a:r>
            <a:r>
              <a:rPr lang="en-US" dirty="0" smtClean="0"/>
              <a:t>How people are </a:t>
            </a:r>
            <a:r>
              <a:rPr lang="en-US" dirty="0"/>
              <a:t>bought </a:t>
            </a:r>
            <a:r>
              <a:rPr lang="en-US" dirty="0" smtClean="0"/>
              <a:t>up differently, </a:t>
            </a:r>
            <a:r>
              <a:rPr lang="en-US" dirty="0" err="1" smtClean="0"/>
              <a:t>eg</a:t>
            </a:r>
            <a:r>
              <a:rPr lang="en-US" dirty="0" smtClean="0"/>
              <a:t>; </a:t>
            </a:r>
            <a:r>
              <a:rPr lang="en-US" dirty="0"/>
              <a:t>access to a good educational background, good </a:t>
            </a:r>
            <a:r>
              <a:rPr lang="en-US" dirty="0" smtClean="0"/>
              <a:t>communication at home whilst growing up, access to world wide ideas and observing these with a free choice to have your own opinion.</a:t>
            </a:r>
            <a:endParaRPr lang="en-US"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5600" y="274638"/>
            <a:ext cx="812800" cy="812800"/>
          </a:xfrm>
          <a:prstGeom prst="rect">
            <a:avLst/>
          </a:prstGeom>
        </p:spPr>
      </p:pic>
    </p:spTree>
    <p:extLst>
      <p:ext uri="{BB962C8B-B14F-4D97-AF65-F5344CB8AC3E}">
        <p14:creationId xmlns:p14="http://schemas.microsoft.com/office/powerpoint/2010/main" val="276093414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00" y="1549400"/>
            <a:ext cx="8229600" cy="4254500"/>
          </a:xfrm>
        </p:spPr>
        <p:txBody>
          <a:bodyPr>
            <a:normAutofit fontScale="55000" lnSpcReduction="20000"/>
          </a:bodyPr>
          <a:lstStyle/>
          <a:p>
            <a:r>
              <a:rPr lang="en-US" sz="6300" dirty="0" smtClean="0"/>
              <a:t>Grief is many things.</a:t>
            </a:r>
          </a:p>
          <a:p>
            <a:pPr lvl="1"/>
            <a:r>
              <a:rPr lang="en-US" sz="5900" dirty="0" smtClean="0"/>
              <a:t>In western society, (openly) we mostly associate grief with death, when someone we know has died and we feel pain, but grief is also felt in many more situations that surround us every day.</a:t>
            </a:r>
          </a:p>
          <a:p>
            <a:r>
              <a:rPr lang="en-US" sz="6300" dirty="0" smtClean="0"/>
              <a:t>Understanding what trauma &amp; grief really is, allows us to be resilient and learn strategies for coping.</a:t>
            </a:r>
          </a:p>
          <a:p>
            <a:pPr marL="0" indent="0">
              <a:buNone/>
            </a:pPr>
            <a:endParaRPr lang="en-US" dirty="0"/>
          </a:p>
        </p:txBody>
      </p:sp>
      <p:sp>
        <p:nvSpPr>
          <p:cNvPr id="2" name="Footer Placeholder 1"/>
          <p:cNvSpPr>
            <a:spLocks noGrp="1"/>
          </p:cNvSpPr>
          <p:nvPr>
            <p:ph type="ftr" sz="quarter" idx="11"/>
          </p:nvPr>
        </p:nvSpPr>
        <p:spPr/>
        <p:txBody>
          <a:bodyPr/>
          <a:lstStyle/>
          <a:p>
            <a:r>
              <a:rPr lang="en-US" smtClean="0"/>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2600" y="241300"/>
            <a:ext cx="812800" cy="812800"/>
          </a:xfrm>
          <a:prstGeom prst="rect">
            <a:avLst/>
          </a:prstGeom>
        </p:spPr>
      </p:pic>
    </p:spTree>
    <p:extLst>
      <p:ext uri="{BB962C8B-B14F-4D97-AF65-F5344CB8AC3E}">
        <p14:creationId xmlns:p14="http://schemas.microsoft.com/office/powerpoint/2010/main" val="5088173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19" cy="45719"/>
          </a:xfrm>
        </p:spPr>
        <p:txBody>
          <a:bodyPr>
            <a:normAutofit fontScale="90000"/>
          </a:bodyPr>
          <a:lstStyle/>
          <a:p>
            <a:endParaRPr lang="en-US" dirty="0"/>
          </a:p>
        </p:txBody>
      </p:sp>
      <p:sp>
        <p:nvSpPr>
          <p:cNvPr id="3" name="Content Placeholder 2"/>
          <p:cNvSpPr>
            <a:spLocks noGrp="1"/>
          </p:cNvSpPr>
          <p:nvPr>
            <p:ph idx="1"/>
          </p:nvPr>
        </p:nvSpPr>
        <p:spPr>
          <a:xfrm>
            <a:off x="457200" y="127000"/>
            <a:ext cx="8229600" cy="6229349"/>
          </a:xfrm>
        </p:spPr>
        <p:txBody>
          <a:bodyPr>
            <a:noAutofit/>
          </a:bodyPr>
          <a:lstStyle/>
          <a:p>
            <a:endParaRPr lang="en-AU" sz="2800" dirty="0" smtClean="0"/>
          </a:p>
          <a:p>
            <a:pPr marL="0" indent="0">
              <a:buNone/>
            </a:pPr>
            <a:endParaRPr lang="en-AU" sz="2800" dirty="0" smtClean="0"/>
          </a:p>
          <a:p>
            <a:r>
              <a:rPr lang="en-AU" sz="2800" dirty="0" smtClean="0"/>
              <a:t>My </a:t>
            </a:r>
            <a:r>
              <a:rPr lang="en-AU" sz="2800" dirty="0"/>
              <a:t>knowledge and understanding of </a:t>
            </a:r>
            <a:r>
              <a:rPr lang="en-AU" sz="2800" dirty="0" smtClean="0"/>
              <a:t>trauma, loss </a:t>
            </a:r>
            <a:r>
              <a:rPr lang="en-AU" sz="2800" dirty="0"/>
              <a:t>and how this effects different people with different beliefs and </a:t>
            </a:r>
            <a:r>
              <a:rPr lang="en-AU" sz="2800" dirty="0" smtClean="0"/>
              <a:t>cultures </a:t>
            </a:r>
            <a:r>
              <a:rPr lang="en-AU" sz="2800" dirty="0"/>
              <a:t>was developed through my work with Indigenous peoples and others in Central Australia</a:t>
            </a:r>
            <a:r>
              <a:rPr lang="en-AU" sz="2800" dirty="0" smtClean="0"/>
              <a:t>.</a:t>
            </a:r>
            <a:endParaRPr lang="en-AU" sz="2800" dirty="0"/>
          </a:p>
          <a:p>
            <a:r>
              <a:rPr lang="en-AU" sz="2800" dirty="0"/>
              <a:t>My knowledge is not based on one culture or one group of Aboriginal people as Aboriginal groups are different and this needs to be respected. Traditionally the Australian Aboriginal cultures varied from one region to another and in fact from community to community in the Central Australian Region</a:t>
            </a:r>
            <a:r>
              <a:rPr lang="en-AU" sz="2800" dirty="0" smtClean="0"/>
              <a:t>.</a:t>
            </a:r>
            <a:endParaRPr lang="en-AU" sz="2800" dirty="0"/>
          </a:p>
        </p:txBody>
      </p:sp>
      <p:sp>
        <p:nvSpPr>
          <p:cNvPr id="4" name="Footer Placeholder 3"/>
          <p:cNvSpPr>
            <a:spLocks noGrp="1"/>
          </p:cNvSpPr>
          <p:nvPr>
            <p:ph type="ftr" sz="quarter" idx="11"/>
          </p:nvPr>
        </p:nvSpPr>
        <p:spPr/>
        <p:txBody>
          <a:bodyPr/>
          <a:lstStyle/>
          <a:p>
            <a:r>
              <a:rPr lang="en-US" smtClean="0"/>
              <a:t>© Copyright Grief and Loss Theory  Jane Oakley-Lohm 2006</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431800"/>
            <a:ext cx="812800" cy="812800"/>
          </a:xfrm>
          <a:prstGeom prst="rect">
            <a:avLst/>
          </a:prstGeom>
        </p:spPr>
      </p:pic>
    </p:spTree>
    <p:extLst>
      <p:ext uri="{BB962C8B-B14F-4D97-AF65-F5344CB8AC3E}">
        <p14:creationId xmlns:p14="http://schemas.microsoft.com/office/powerpoint/2010/main" val="29318706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20044</TotalTime>
  <Words>1302</Words>
  <Application>Microsoft Macintosh PowerPoint</Application>
  <PresentationFormat>On-screen Show (4:3)</PresentationFormat>
  <Paragraphs>185</Paragraphs>
  <Slides>19</Slides>
  <Notes>11</Notes>
  <HiddenSlides>0</HiddenSlides>
  <MMClips>16</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Training Trauma Grief and Loss  from a different perspective  </vt:lpstr>
      <vt:lpstr>Who is Jane Oakley- Lohm</vt:lpstr>
      <vt:lpstr>Background</vt:lpstr>
      <vt:lpstr>Compare  Australia to Europe </vt:lpstr>
      <vt:lpstr>Jane Oakley-Lohm’s  Theory of Trauma &amp; Grief </vt:lpstr>
      <vt:lpstr>Explore grief </vt:lpstr>
      <vt:lpstr>PowerPoint Presentation</vt:lpstr>
      <vt:lpstr>PowerPoint Presentation</vt:lpstr>
      <vt:lpstr>What is grief</vt:lpstr>
      <vt:lpstr>What is grief?</vt:lpstr>
      <vt:lpstr>PowerPoint Presentation</vt:lpstr>
      <vt:lpstr>Trauma</vt:lpstr>
      <vt:lpstr>Trauma effects</vt:lpstr>
      <vt:lpstr>PowerPoint Presentation</vt:lpstr>
      <vt:lpstr>Normalise Grief</vt:lpstr>
      <vt:lpstr>Individual Verses  Community Support</vt:lpstr>
      <vt:lpstr>The grief tree</vt:lpstr>
      <vt:lpstr>GRIEF TREE: </vt:lpstr>
    </vt:vector>
  </TitlesOfParts>
  <Company>Balancing of Life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Oakley-Lohm</dc:creator>
  <cp:lastModifiedBy>John Lovell</cp:lastModifiedBy>
  <cp:revision>464</cp:revision>
  <cp:lastPrinted>2015-06-02T00:44:41Z</cp:lastPrinted>
  <dcterms:created xsi:type="dcterms:W3CDTF">2014-10-29T21:42:32Z</dcterms:created>
  <dcterms:modified xsi:type="dcterms:W3CDTF">2025-10-01T09:55:40Z</dcterms:modified>
</cp:coreProperties>
</file>